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2B2A29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397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765123" y="5407916"/>
            <a:ext cx="5221605" cy="2885440"/>
          </a:xfrm>
          <a:custGeom>
            <a:avLst/>
            <a:gdLst/>
            <a:ahLst/>
            <a:cxnLst/>
            <a:rect l="l" t="t" r="r" b="b"/>
            <a:pathLst>
              <a:path w="5221605" h="2885440">
                <a:moveTo>
                  <a:pt x="5221603" y="0"/>
                </a:moveTo>
                <a:lnTo>
                  <a:pt x="0" y="0"/>
                </a:lnTo>
                <a:lnTo>
                  <a:pt x="0" y="2885208"/>
                </a:lnTo>
                <a:lnTo>
                  <a:pt x="5221603" y="2885208"/>
                </a:lnTo>
                <a:lnTo>
                  <a:pt x="5221603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7898" y="5406927"/>
            <a:ext cx="5221840" cy="288599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91578" y="3884630"/>
            <a:ext cx="18529300" cy="2072639"/>
          </a:xfrm>
          <a:custGeom>
            <a:avLst/>
            <a:gdLst/>
            <a:ahLst/>
            <a:cxnLst/>
            <a:rect l="l" t="t" r="r" b="b"/>
            <a:pathLst>
              <a:path w="18529300" h="2072639">
                <a:moveTo>
                  <a:pt x="18528894" y="0"/>
                </a:moveTo>
                <a:lnTo>
                  <a:pt x="0" y="0"/>
                </a:lnTo>
                <a:lnTo>
                  <a:pt x="0" y="1441450"/>
                </a:lnTo>
                <a:lnTo>
                  <a:pt x="74129" y="1441450"/>
                </a:lnTo>
                <a:lnTo>
                  <a:pt x="74129" y="2072640"/>
                </a:lnTo>
                <a:lnTo>
                  <a:pt x="6220879" y="2072640"/>
                </a:lnTo>
                <a:lnTo>
                  <a:pt x="6220879" y="1441450"/>
                </a:lnTo>
                <a:lnTo>
                  <a:pt x="18528894" y="1441450"/>
                </a:lnTo>
                <a:lnTo>
                  <a:pt x="18528894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2B2A29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2B2A29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39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2B2A29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4130" y="3867029"/>
            <a:ext cx="6256655" cy="53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2B2A29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http://www.vvhindia.com/" TargetMode="Externa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4270"/>
          </a:xfrm>
          <a:custGeom>
            <a:avLst/>
            <a:gdLst/>
            <a:ahLst/>
            <a:cxnLst/>
            <a:rect l="l" t="t" r="r" b="b"/>
            <a:pathLst>
              <a:path w="20104100" h="11304270">
                <a:moveTo>
                  <a:pt x="20104100" y="0"/>
                </a:moveTo>
                <a:lnTo>
                  <a:pt x="0" y="0"/>
                </a:lnTo>
                <a:lnTo>
                  <a:pt x="0" y="11303971"/>
                </a:lnTo>
                <a:lnTo>
                  <a:pt x="20104100" y="11303971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09141" y="600027"/>
            <a:ext cx="18893790" cy="10095230"/>
            <a:chOff x="609141" y="600027"/>
            <a:chExt cx="18893790" cy="1009523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09141" y="600027"/>
              <a:ext cx="18893778" cy="100948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3189" y="4770961"/>
              <a:ext cx="13405667" cy="175293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278497" y="10741290"/>
            <a:ext cx="9552940" cy="464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5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850" spc="-18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50" spc="-12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PREMIUM</a:t>
            </a:r>
            <a:r>
              <a:rPr sz="2850" spc="-55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50" spc="-204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FARM</a:t>
            </a:r>
            <a:r>
              <a:rPr sz="2850" spc="25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50" spc="-1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PLOTS</a:t>
            </a:r>
            <a:r>
              <a:rPr sz="2850" spc="-114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50" spc="-15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AT</a:t>
            </a:r>
            <a:r>
              <a:rPr sz="2850" spc="-25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50" spc="-19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RAMNAGAR,</a:t>
            </a:r>
            <a:r>
              <a:rPr sz="2850" spc="1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5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JIM</a:t>
            </a:r>
            <a:r>
              <a:rPr sz="2850" spc="-6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50" spc="-35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CORBETT</a:t>
            </a:r>
            <a:endParaRPr sz="285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9110" y="600075"/>
            <a:ext cx="2567940" cy="25679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20104100" cy="11303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20104100" cy="113039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20104100" cy="113039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20104100" cy="113039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4724" y="8602487"/>
            <a:ext cx="125666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85" dirty="0">
                <a:solidFill>
                  <a:srgbClr val="000000"/>
                </a:solidFill>
              </a:rPr>
              <a:t>Beú</a:t>
            </a:r>
            <a:r>
              <a:rPr sz="4000" spc="-195" dirty="0">
                <a:solidFill>
                  <a:srgbClr val="000000"/>
                </a:solidFill>
              </a:rPr>
              <a:t> </a:t>
            </a:r>
            <a:r>
              <a:rPr sz="4000" spc="-50" dirty="0">
                <a:solidFill>
                  <a:srgbClr val="000000"/>
                </a:solidFill>
              </a:rPr>
              <a:t>c</a:t>
            </a:r>
            <a:endParaRPr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9527901" cy="113039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497945" y="3673475"/>
            <a:ext cx="6130290" cy="5103495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125095" rIns="0" bIns="0" rtlCol="0">
            <a:noAutofit/>
          </a:bodyPr>
          <a:lstStyle/>
          <a:p>
            <a:pPr marL="189865" marR="1567815">
              <a:lnSpc>
                <a:spcPct val="141000"/>
              </a:lnSpc>
              <a:spcBef>
                <a:spcPts val="985"/>
              </a:spcBef>
            </a:pPr>
            <a:r>
              <a:rPr sz="3150" b="1" dirty="0">
                <a:solidFill>
                  <a:srgbClr val="2B2A29"/>
                </a:solidFill>
                <a:latin typeface="Arial" panose="020B0604020202020204"/>
                <a:cs typeface="Arial" panose="020B0604020202020204"/>
              </a:rPr>
              <a:t>Corporate</a:t>
            </a:r>
            <a:r>
              <a:rPr sz="3150" b="1" spc="5" dirty="0">
                <a:solidFill>
                  <a:srgbClr val="2B2A2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150" b="1" spc="-10" dirty="0">
                <a:solidFill>
                  <a:srgbClr val="2B2A29"/>
                </a:solidFill>
                <a:latin typeface="Arial" panose="020B0604020202020204"/>
                <a:cs typeface="Arial" panose="020B0604020202020204"/>
              </a:rPr>
              <a:t>Office: </a:t>
            </a:r>
            <a:r>
              <a:rPr lang="en-US" altLang="" sz="3150" b="0" spc="-10" dirty="0">
                <a:solidFill>
                  <a:srgbClr val="2B2A29"/>
                </a:solidFill>
                <a:latin typeface="Arial" panose="020B0604020202020204"/>
                <a:cs typeface="Arial" panose="020B0604020202020204"/>
              </a:rPr>
              <a:t>C56/10, Sector 62</a:t>
            </a:r>
            <a:r>
              <a:rPr sz="3150" dirty="0">
                <a:solidFill>
                  <a:srgbClr val="2B2A29"/>
                </a:solidFill>
                <a:latin typeface="Arial MT"/>
                <a:cs typeface="Arial MT"/>
              </a:rPr>
              <a:t>,</a:t>
            </a:r>
            <a:r>
              <a:rPr sz="3150" spc="5" dirty="0">
                <a:solidFill>
                  <a:srgbClr val="2B2A29"/>
                </a:solidFill>
                <a:latin typeface="Arial MT"/>
                <a:cs typeface="Arial MT"/>
              </a:rPr>
              <a:t> </a:t>
            </a:r>
            <a:r>
              <a:rPr sz="3150" spc="-10" dirty="0">
                <a:solidFill>
                  <a:srgbClr val="2B2A29"/>
                </a:solidFill>
                <a:latin typeface="Arial MT"/>
                <a:cs typeface="Arial MT"/>
              </a:rPr>
              <a:t>Noida,</a:t>
            </a:r>
            <a:endParaRPr sz="3150">
              <a:latin typeface="Arial MT"/>
              <a:cs typeface="Arial MT"/>
            </a:endParaRPr>
          </a:p>
          <a:p>
            <a:pPr marL="189865">
              <a:lnSpc>
                <a:spcPct val="100000"/>
              </a:lnSpc>
              <a:spcBef>
                <a:spcPts val="1555"/>
              </a:spcBef>
            </a:pPr>
            <a:r>
              <a:rPr sz="3150" dirty="0">
                <a:solidFill>
                  <a:srgbClr val="2B2A29"/>
                </a:solidFill>
                <a:latin typeface="Arial MT"/>
                <a:cs typeface="Arial MT"/>
              </a:rPr>
              <a:t>Uttar</a:t>
            </a:r>
            <a:r>
              <a:rPr sz="3150" spc="5" dirty="0">
                <a:solidFill>
                  <a:srgbClr val="2B2A29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2B2A29"/>
                </a:solidFill>
                <a:latin typeface="Arial MT"/>
                <a:cs typeface="Arial MT"/>
              </a:rPr>
              <a:t>Pradesh</a:t>
            </a:r>
            <a:r>
              <a:rPr sz="3150" spc="5" dirty="0">
                <a:solidFill>
                  <a:srgbClr val="2B2A29"/>
                </a:solidFill>
                <a:latin typeface="Arial MT"/>
                <a:cs typeface="Arial MT"/>
              </a:rPr>
              <a:t> </a:t>
            </a:r>
            <a:r>
              <a:rPr sz="3150" spc="-10" dirty="0">
                <a:solidFill>
                  <a:srgbClr val="2B2A29"/>
                </a:solidFill>
                <a:latin typeface="Arial MT"/>
                <a:cs typeface="Arial MT"/>
              </a:rPr>
              <a:t>201301</a:t>
            </a:r>
            <a:endParaRPr sz="31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1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150">
              <a:latin typeface="Arial MT"/>
              <a:cs typeface="Arial MT"/>
            </a:endParaRPr>
          </a:p>
          <a:p>
            <a:pPr marL="189865">
              <a:lnSpc>
                <a:spcPct val="100000"/>
              </a:lnSpc>
            </a:pPr>
            <a:r>
              <a:rPr sz="3150" dirty="0">
                <a:solidFill>
                  <a:srgbClr val="2B2A29"/>
                </a:solidFill>
                <a:latin typeface="Arial MT"/>
                <a:cs typeface="Arial MT"/>
              </a:rPr>
              <a:t>For</a:t>
            </a:r>
            <a:r>
              <a:rPr sz="3150" spc="5" dirty="0">
                <a:solidFill>
                  <a:srgbClr val="2B2A29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2B2A29"/>
                </a:solidFill>
                <a:latin typeface="Arial MT"/>
                <a:cs typeface="Arial MT"/>
              </a:rPr>
              <a:t>more</a:t>
            </a:r>
            <a:r>
              <a:rPr sz="3150" spc="5" dirty="0">
                <a:solidFill>
                  <a:srgbClr val="2B2A29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2B2A29"/>
                </a:solidFill>
                <a:latin typeface="Arial MT"/>
                <a:cs typeface="Arial MT"/>
              </a:rPr>
              <a:t>Information</a:t>
            </a:r>
            <a:r>
              <a:rPr sz="3150" spc="5" dirty="0">
                <a:solidFill>
                  <a:srgbClr val="2B2A29"/>
                </a:solidFill>
                <a:latin typeface="Arial MT"/>
                <a:cs typeface="Arial MT"/>
              </a:rPr>
              <a:t> </a:t>
            </a:r>
            <a:r>
              <a:rPr sz="3150" spc="-10" dirty="0">
                <a:solidFill>
                  <a:srgbClr val="2B2A29"/>
                </a:solidFill>
                <a:latin typeface="Arial MT"/>
                <a:cs typeface="Arial MT"/>
              </a:rPr>
              <a:t>visit:</a:t>
            </a:r>
            <a:endParaRPr sz="3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92982" y="5369026"/>
            <a:ext cx="1257300" cy="300990"/>
          </a:xfrm>
          <a:custGeom>
            <a:avLst/>
            <a:gdLst/>
            <a:ahLst/>
            <a:cxnLst/>
            <a:rect l="l" t="t" r="r" b="b"/>
            <a:pathLst>
              <a:path w="1257300" h="300989">
                <a:moveTo>
                  <a:pt x="1257017" y="0"/>
                </a:moveTo>
                <a:lnTo>
                  <a:pt x="0" y="0"/>
                </a:lnTo>
                <a:lnTo>
                  <a:pt x="0" y="300786"/>
                </a:lnTo>
                <a:lnTo>
                  <a:pt x="1257017" y="300786"/>
                </a:lnTo>
                <a:lnTo>
                  <a:pt x="1257017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582922" y="5327205"/>
            <a:ext cx="134683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-165" dirty="0">
                <a:solidFill>
                  <a:srgbClr val="103B1F"/>
                </a:solidFill>
                <a:latin typeface="Courier New" panose="02070309020205020404"/>
                <a:cs typeface="Courier New" panose="02070309020205020404"/>
              </a:rPr>
              <a:t>Corbett</a:t>
            </a:r>
            <a:r>
              <a:rPr sz="1300" spc="-165" dirty="0">
                <a:solidFill>
                  <a:srgbClr val="103B1F"/>
                </a:solidFill>
                <a:latin typeface="Arial MT"/>
                <a:cs typeface="Arial MT"/>
              </a:rPr>
              <a:t>QkeZ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12490450" y="9007475"/>
            <a:ext cx="52578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2642850" y="9007475"/>
            <a:ext cx="5989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spc="-10" dirty="0">
                <a:solidFill>
                  <a:srgbClr val="2B2A29"/>
                </a:solidFill>
                <a:latin typeface="Arial" panose="020B0604020202020204"/>
                <a:cs typeface="Arial" panose="020B0604020202020204"/>
                <a:sym typeface="+mn-ea"/>
                <a:hlinkClick r:id="rId2"/>
              </a:rPr>
              <a:t>www.</a:t>
            </a:r>
            <a:r>
              <a:rPr lang="en-US" altLang="en-US" sz="2400" b="1" spc="-10" dirty="0">
                <a:solidFill>
                  <a:srgbClr val="2B2A29"/>
                </a:solidFill>
                <a:latin typeface="Arial" panose="020B0604020202020204"/>
                <a:cs typeface="Arial" panose="020B0604020202020204"/>
                <a:sym typeface="+mn-ea"/>
                <a:hlinkClick r:id="rId2"/>
              </a:rPr>
              <a:t>mysticmansionrealty</a:t>
            </a:r>
            <a:r>
              <a:rPr sz="2400" b="1" spc="-10" dirty="0">
                <a:solidFill>
                  <a:srgbClr val="2B2A29"/>
                </a:solidFill>
                <a:latin typeface="Arial" panose="020B0604020202020204"/>
                <a:cs typeface="Arial" panose="020B0604020202020204"/>
                <a:sym typeface="+mn-ea"/>
                <a:hlinkClick r:id="rId2"/>
              </a:rPr>
              <a:t>.com</a:t>
            </a:r>
            <a:endParaRPr 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9622188" cy="113039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92388" y="0"/>
            <a:ext cx="19611711" cy="113039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20104100" cy="113039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84856" y="2167510"/>
            <a:ext cx="7802880" cy="78968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7815" indent="-285115">
              <a:lnSpc>
                <a:spcPts val="2485"/>
              </a:lnSpc>
              <a:spcBef>
                <a:spcPts val="115"/>
              </a:spcBef>
              <a:buAutoNum type="arabicPeriod"/>
              <a:tabLst>
                <a:tab pos="297815" algn="l"/>
              </a:tabLst>
            </a:pPr>
            <a:r>
              <a:rPr sz="2150" spc="55" dirty="0">
                <a:latin typeface="Times New Roman" panose="02020603050405020304"/>
                <a:cs typeface="Times New Roman" panose="02020603050405020304"/>
              </a:rPr>
              <a:t>Tourism</a:t>
            </a:r>
            <a:r>
              <a:rPr sz="2150" spc="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spc="45" dirty="0">
                <a:latin typeface="Times New Roman" panose="02020603050405020304"/>
                <a:cs typeface="Times New Roman" panose="02020603050405020304"/>
              </a:rPr>
              <a:t>Growth:</a:t>
            </a: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32385">
              <a:lnSpc>
                <a:spcPts val="2420"/>
              </a:lnSpc>
            </a:pPr>
            <a:r>
              <a:rPr sz="2150" spc="85" dirty="0">
                <a:latin typeface="Times New Roman" panose="02020603050405020304"/>
                <a:cs typeface="Times New Roman" panose="02020603050405020304"/>
              </a:rPr>
              <a:t>Uttarakhand</a:t>
            </a:r>
            <a:r>
              <a:rPr sz="2150" spc="1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spc="50" dirty="0">
                <a:latin typeface="Times New Roman" panose="02020603050405020304"/>
                <a:cs typeface="Times New Roman" panose="02020603050405020304"/>
              </a:rPr>
              <a:t>saw</a:t>
            </a:r>
            <a:r>
              <a:rPr sz="215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dirty="0">
                <a:latin typeface="Times New Roman" panose="02020603050405020304"/>
                <a:cs typeface="Times New Roman" panose="02020603050405020304"/>
              </a:rPr>
              <a:t>7</a:t>
            </a:r>
            <a:r>
              <a:rPr sz="215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spc="100" dirty="0">
                <a:latin typeface="Times New Roman" panose="02020603050405020304"/>
                <a:cs typeface="Times New Roman" panose="02020603050405020304"/>
              </a:rPr>
              <a:t>crore</a:t>
            </a:r>
            <a:r>
              <a:rPr sz="2150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spc="80" dirty="0">
                <a:latin typeface="Times New Roman" panose="02020603050405020304"/>
                <a:cs typeface="Times New Roman" panose="02020603050405020304"/>
              </a:rPr>
              <a:t>tourists</a:t>
            </a:r>
            <a:r>
              <a:rPr sz="215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spc="90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15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spc="-10" dirty="0">
                <a:latin typeface="Times New Roman" panose="02020603050405020304"/>
                <a:cs typeface="Times New Roman" panose="02020603050405020304"/>
              </a:rPr>
              <a:t>2023,</a:t>
            </a:r>
            <a:r>
              <a:rPr sz="2150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spc="65" dirty="0">
                <a:latin typeface="Times New Roman" panose="02020603050405020304"/>
                <a:cs typeface="Times New Roman" panose="02020603050405020304"/>
              </a:rPr>
              <a:t>expected</a:t>
            </a:r>
            <a:r>
              <a:rPr sz="2150" spc="1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spc="55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15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spc="60" dirty="0">
                <a:latin typeface="Times New Roman" panose="02020603050405020304"/>
                <a:cs typeface="Times New Roman" panose="02020603050405020304"/>
              </a:rPr>
              <a:t>grow</a:t>
            </a:r>
            <a:r>
              <a:rPr sz="2150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spc="-25" dirty="0">
                <a:latin typeface="Times New Roman" panose="02020603050405020304"/>
                <a:cs typeface="Times New Roman" panose="02020603050405020304"/>
              </a:rPr>
              <a:t>20%</a:t>
            </a: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26035">
              <a:lnSpc>
                <a:spcPts val="2450"/>
              </a:lnSpc>
            </a:pPr>
            <a:r>
              <a:rPr sz="2100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100" spc="2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00" dirty="0">
                <a:latin typeface="Times New Roman" panose="02020603050405020304"/>
                <a:cs typeface="Times New Roman" panose="02020603050405020304"/>
              </a:rPr>
              <a:t>2024</a:t>
            </a:r>
            <a:r>
              <a:rPr sz="21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00" spc="80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100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00" spc="60" dirty="0">
                <a:latin typeface="Times New Roman" panose="02020603050405020304"/>
                <a:cs typeface="Times New Roman" panose="02020603050405020304"/>
              </a:rPr>
              <a:t>8.4</a:t>
            </a:r>
            <a:r>
              <a:rPr sz="210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00" spc="100" dirty="0">
                <a:latin typeface="Times New Roman" panose="02020603050405020304"/>
                <a:cs typeface="Times New Roman" panose="02020603050405020304"/>
              </a:rPr>
              <a:t>crore.</a:t>
            </a:r>
            <a:endParaRPr sz="2100">
              <a:latin typeface="Times New Roman" panose="02020603050405020304"/>
              <a:cs typeface="Times New Roman" panose="02020603050405020304"/>
            </a:endParaRPr>
          </a:p>
          <a:p>
            <a:pPr marL="300355" indent="-272415" algn="just">
              <a:lnSpc>
                <a:spcPts val="2460"/>
              </a:lnSpc>
              <a:spcBef>
                <a:spcPts val="2130"/>
              </a:spcBef>
              <a:buAutoNum type="arabicPeriod" startAt="2"/>
              <a:tabLst>
                <a:tab pos="300355" algn="l"/>
              </a:tabLst>
            </a:pPr>
            <a:r>
              <a:rPr sz="2150" spc="50" dirty="0">
                <a:latin typeface="Times New Roman" panose="02020603050405020304"/>
                <a:cs typeface="Times New Roman" panose="02020603050405020304"/>
              </a:rPr>
              <a:t>Economic</a:t>
            </a:r>
            <a:r>
              <a:rPr sz="2150" spc="65" dirty="0">
                <a:latin typeface="Times New Roman" panose="02020603050405020304"/>
                <a:cs typeface="Times New Roman" panose="02020603050405020304"/>
              </a:rPr>
              <a:t> Impact:</a:t>
            </a: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20320" marR="10795" indent="5080" algn="just">
              <a:lnSpc>
                <a:spcPts val="2390"/>
              </a:lnSpc>
              <a:spcBef>
                <a:spcPts val="170"/>
              </a:spcBef>
            </a:pPr>
            <a:r>
              <a:rPr sz="2200" spc="45" dirty="0">
                <a:latin typeface="Times New Roman" panose="02020603050405020304"/>
                <a:cs typeface="Times New Roman" panose="02020603050405020304"/>
              </a:rPr>
              <a:t>Tourism</a:t>
            </a:r>
            <a:r>
              <a:rPr sz="2200" spc="2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2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vital</a:t>
            </a:r>
            <a:r>
              <a:rPr sz="2200" spc="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8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200" spc="60" dirty="0">
                <a:latin typeface="Times New Roman" panose="02020603050405020304"/>
                <a:cs typeface="Times New Roman" panose="02020603050405020304"/>
              </a:rPr>
              <a:t>Uttarakhand's</a:t>
            </a:r>
            <a:r>
              <a:rPr sz="2200" spc="2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60" dirty="0">
                <a:latin typeface="Times New Roman" panose="02020603050405020304"/>
                <a:cs typeface="Times New Roman" panose="02020603050405020304"/>
              </a:rPr>
              <a:t>economy,</a:t>
            </a:r>
            <a:r>
              <a:rPr sz="2200" spc="22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with</a:t>
            </a:r>
            <a:r>
              <a:rPr sz="2200" spc="1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7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200" spc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55" dirty="0">
                <a:latin typeface="Times New Roman" panose="02020603050405020304"/>
                <a:cs typeface="Times New Roman" panose="02020603050405020304"/>
              </a:rPr>
              <a:t>state's</a:t>
            </a:r>
            <a:r>
              <a:rPr sz="2200" spc="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85" dirty="0">
                <a:latin typeface="Times New Roman" panose="02020603050405020304"/>
                <a:cs typeface="Times New Roman" panose="02020603050405020304"/>
              </a:rPr>
              <a:t>GSDP </a:t>
            </a:r>
            <a:r>
              <a:rPr sz="2100" spc="85" dirty="0">
                <a:latin typeface="Times New Roman" panose="02020603050405020304"/>
                <a:cs typeface="Times New Roman" panose="02020603050405020304"/>
              </a:rPr>
              <a:t>projected</a:t>
            </a:r>
            <a:r>
              <a:rPr sz="2100" spc="8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100" spc="70" dirty="0">
                <a:latin typeface="Times New Roman" panose="02020603050405020304"/>
                <a:cs typeface="Times New Roman" panose="02020603050405020304"/>
              </a:rPr>
              <a:t>at</a:t>
            </a:r>
            <a:r>
              <a:rPr sz="2100" spc="4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00" dirty="0">
                <a:latin typeface="Times New Roman" panose="02020603050405020304"/>
                <a:cs typeface="Times New Roman" panose="02020603050405020304"/>
              </a:rPr>
              <a:t>13.94</a:t>
            </a:r>
            <a:r>
              <a:rPr sz="2100" spc="1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100" spc="90" dirty="0">
                <a:latin typeface="Times New Roman" panose="02020603050405020304"/>
                <a:cs typeface="Times New Roman" panose="02020603050405020304"/>
              </a:rPr>
              <a:t>trillion</a:t>
            </a:r>
            <a:r>
              <a:rPr sz="2100" spc="9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100" dirty="0">
                <a:latin typeface="Times New Roman" panose="02020603050405020304"/>
                <a:cs typeface="Times New Roman" panose="02020603050405020304"/>
              </a:rPr>
              <a:t>(US$</a:t>
            </a:r>
            <a:r>
              <a:rPr sz="2100" spc="4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100" dirty="0">
                <a:latin typeface="Times New Roman" panose="02020603050405020304"/>
                <a:cs typeface="Times New Roman" panose="02020603050405020304"/>
              </a:rPr>
              <a:t>47.34</a:t>
            </a:r>
            <a:r>
              <a:rPr sz="2100" spc="6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100" dirty="0">
                <a:latin typeface="Times New Roman" panose="02020603050405020304"/>
                <a:cs typeface="Times New Roman" panose="02020603050405020304"/>
              </a:rPr>
              <a:t>billion)</a:t>
            </a:r>
            <a:r>
              <a:rPr sz="2100" spc="8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100" spc="55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100" spc="10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100" dirty="0">
                <a:latin typeface="Times New Roman" panose="02020603050405020304"/>
                <a:cs typeface="Times New Roman" panose="02020603050405020304"/>
              </a:rPr>
              <a:t>FY24,</a:t>
            </a:r>
            <a:r>
              <a:rPr sz="2100" spc="6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100" spc="65" dirty="0">
                <a:latin typeface="Times New Roman" panose="02020603050405020304"/>
                <a:cs typeface="Times New Roman" panose="02020603050405020304"/>
              </a:rPr>
              <a:t>largely </a:t>
            </a:r>
            <a:r>
              <a:rPr sz="2250" spc="55" dirty="0">
                <a:latin typeface="Times New Roman" panose="02020603050405020304"/>
                <a:cs typeface="Times New Roman" panose="02020603050405020304"/>
              </a:rPr>
              <a:t>supported</a:t>
            </a:r>
            <a:r>
              <a:rPr sz="2250" spc="20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dirty="0">
                <a:latin typeface="Times New Roman" panose="02020603050405020304"/>
                <a:cs typeface="Times New Roman" panose="02020603050405020304"/>
              </a:rPr>
              <a:t>by</a:t>
            </a:r>
            <a:r>
              <a:rPr sz="225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10" dirty="0">
                <a:latin typeface="Times New Roman" panose="02020603050405020304"/>
                <a:cs typeface="Times New Roman" panose="02020603050405020304"/>
              </a:rPr>
              <a:t>tourism.</a:t>
            </a:r>
            <a:endParaRPr sz="2250">
              <a:latin typeface="Times New Roman" panose="02020603050405020304"/>
              <a:cs typeface="Times New Roman" panose="02020603050405020304"/>
            </a:endParaRPr>
          </a:p>
          <a:p>
            <a:pPr marL="297180" indent="-280670">
              <a:lnSpc>
                <a:spcPct val="100000"/>
              </a:lnSpc>
              <a:spcBef>
                <a:spcPts val="2280"/>
              </a:spcBef>
              <a:buAutoNum type="arabicPeriod" startAt="3"/>
              <a:tabLst>
                <a:tab pos="297180" algn="l"/>
              </a:tabLst>
            </a:pPr>
            <a:r>
              <a:rPr sz="1950" spc="95" dirty="0">
                <a:latin typeface="Cambria" panose="02040503050406030204"/>
                <a:cs typeface="Cambria" panose="02040503050406030204"/>
              </a:rPr>
              <a:t>Tourism </a:t>
            </a:r>
            <a:r>
              <a:rPr sz="1950" spc="80" dirty="0">
                <a:latin typeface="Cambria" panose="02040503050406030204"/>
                <a:cs typeface="Cambria" panose="02040503050406030204"/>
              </a:rPr>
              <a:t>Initiatives:</a:t>
            </a:r>
            <a:endParaRPr sz="1950">
              <a:latin typeface="Cambria" panose="02040503050406030204"/>
              <a:cs typeface="Cambria" panose="02040503050406030204"/>
            </a:endParaRPr>
          </a:p>
          <a:p>
            <a:pPr marL="26035" marR="13335" indent="-7620">
              <a:lnSpc>
                <a:spcPct val="100000"/>
              </a:lnSpc>
              <a:spcBef>
                <a:spcPts val="5"/>
              </a:spcBef>
            </a:pPr>
            <a:r>
              <a:rPr sz="2000" spc="95" dirty="0">
                <a:latin typeface="Cambria" panose="02040503050406030204"/>
                <a:cs typeface="Cambria" panose="02040503050406030204"/>
              </a:rPr>
              <a:t>Focus</a:t>
            </a:r>
            <a:r>
              <a:rPr sz="2000" spc="28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105" dirty="0">
                <a:latin typeface="Cambria" panose="02040503050406030204"/>
                <a:cs typeface="Cambria" panose="02040503050406030204"/>
              </a:rPr>
              <a:t>on</a:t>
            </a:r>
            <a:r>
              <a:rPr sz="2000" spc="29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75" dirty="0">
                <a:latin typeface="Cambria" panose="02040503050406030204"/>
                <a:cs typeface="Cambria" panose="02040503050406030204"/>
              </a:rPr>
              <a:t>eco-tourism,</a:t>
            </a:r>
            <a:r>
              <a:rPr sz="2000" spc="39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75" dirty="0">
                <a:latin typeface="Cambria" panose="02040503050406030204"/>
                <a:cs typeface="Cambria" panose="02040503050406030204"/>
              </a:rPr>
              <a:t>religious</a:t>
            </a:r>
            <a:r>
              <a:rPr sz="2000" spc="30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85" dirty="0">
                <a:latin typeface="Cambria" panose="02040503050406030204"/>
                <a:cs typeface="Cambria" panose="02040503050406030204"/>
              </a:rPr>
              <a:t>circuits,</a:t>
            </a:r>
            <a:r>
              <a:rPr sz="2000" spc="42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80" dirty="0">
                <a:latin typeface="Cambria" panose="02040503050406030204"/>
                <a:cs typeface="Cambria" panose="02040503050406030204"/>
              </a:rPr>
              <a:t>and</a:t>
            </a:r>
            <a:r>
              <a:rPr sz="2000" spc="31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70" dirty="0">
                <a:latin typeface="Cambria" panose="02040503050406030204"/>
                <a:cs typeface="Cambria" panose="02040503050406030204"/>
              </a:rPr>
              <a:t>adventure</a:t>
            </a:r>
            <a:r>
              <a:rPr sz="2000" spc="434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50" dirty="0">
                <a:latin typeface="Cambria" panose="02040503050406030204"/>
                <a:cs typeface="Cambria" panose="02040503050406030204"/>
              </a:rPr>
              <a:t>tourism </a:t>
            </a:r>
            <a:r>
              <a:rPr sz="2000" spc="80" dirty="0">
                <a:latin typeface="Cambria" panose="02040503050406030204"/>
                <a:cs typeface="Cambria" panose="02040503050406030204"/>
              </a:rPr>
              <a:t>like</a:t>
            </a:r>
            <a:r>
              <a:rPr sz="2000" spc="75" dirty="0">
                <a:latin typeface="Cambria" panose="02040503050406030204"/>
                <a:cs typeface="Cambria" panose="02040503050406030204"/>
              </a:rPr>
              <a:t> trekking</a:t>
            </a:r>
            <a:r>
              <a:rPr sz="2000" spc="204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80" dirty="0">
                <a:latin typeface="Cambria" panose="02040503050406030204"/>
                <a:cs typeface="Cambria" panose="02040503050406030204"/>
              </a:rPr>
              <a:t>and</a:t>
            </a:r>
            <a:r>
              <a:rPr sz="2000" spc="4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65" dirty="0">
                <a:latin typeface="Cambria" panose="02040503050406030204"/>
                <a:cs typeface="Cambria" panose="02040503050406030204"/>
              </a:rPr>
              <a:t>safaris</a:t>
            </a:r>
            <a:r>
              <a:rPr sz="2000" spc="13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75" dirty="0">
                <a:latin typeface="Cambria" panose="02040503050406030204"/>
                <a:cs typeface="Cambria" panose="02040503050406030204"/>
              </a:rPr>
              <a:t>to</a:t>
            </a:r>
            <a:r>
              <a:rPr sz="2000" spc="-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70" dirty="0">
                <a:latin typeface="Cambria" panose="02040503050406030204"/>
                <a:cs typeface="Cambria" panose="02040503050406030204"/>
              </a:rPr>
              <a:t>diversify</a:t>
            </a:r>
            <a:r>
              <a:rPr sz="2000" spc="21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70" dirty="0">
                <a:latin typeface="Cambria" panose="02040503050406030204"/>
                <a:cs typeface="Cambria" panose="02040503050406030204"/>
              </a:rPr>
              <a:t>offerings.</a:t>
            </a:r>
            <a:endParaRPr sz="2000">
              <a:latin typeface="Cambria" panose="02040503050406030204"/>
              <a:cs typeface="Cambria" panose="02040503050406030204"/>
            </a:endParaRPr>
          </a:p>
          <a:p>
            <a:pPr marL="289560" indent="-265430">
              <a:lnSpc>
                <a:spcPts val="2425"/>
              </a:lnSpc>
              <a:spcBef>
                <a:spcPts val="2245"/>
              </a:spcBef>
              <a:buAutoNum type="arabicPeriod" startAt="4"/>
              <a:tabLst>
                <a:tab pos="289560" algn="l"/>
              </a:tabLst>
            </a:pPr>
            <a:r>
              <a:rPr sz="2050" dirty="0">
                <a:latin typeface="Cambria" panose="02040503050406030204"/>
                <a:cs typeface="Cambria" panose="02040503050406030204"/>
              </a:rPr>
              <a:t>Investment</a:t>
            </a:r>
            <a:r>
              <a:rPr sz="2050" spc="425" dirty="0">
                <a:latin typeface="Cambria" panose="02040503050406030204"/>
                <a:cs typeface="Cambria" panose="02040503050406030204"/>
              </a:rPr>
              <a:t> </a:t>
            </a:r>
            <a:r>
              <a:rPr sz="2050" dirty="0">
                <a:solidFill>
                  <a:srgbClr val="080808"/>
                </a:solidFill>
                <a:latin typeface="Cambria" panose="02040503050406030204"/>
                <a:cs typeface="Cambria" panose="02040503050406030204"/>
              </a:rPr>
              <a:t>&amp;</a:t>
            </a:r>
            <a:r>
              <a:rPr sz="2050" spc="200" dirty="0">
                <a:solidFill>
                  <a:srgbClr val="080808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50" spc="45" dirty="0">
                <a:latin typeface="Cambria" panose="02040503050406030204"/>
                <a:cs typeface="Cambria" panose="02040503050406030204"/>
              </a:rPr>
              <a:t>Development:</a:t>
            </a:r>
            <a:endParaRPr sz="2050">
              <a:latin typeface="Cambria" panose="02040503050406030204"/>
              <a:cs typeface="Cambria" panose="02040503050406030204"/>
            </a:endParaRPr>
          </a:p>
          <a:p>
            <a:pPr marL="23495" marR="5080" indent="-1270">
              <a:lnSpc>
                <a:spcPts val="2390"/>
              </a:lnSpc>
              <a:spcBef>
                <a:spcPts val="105"/>
              </a:spcBef>
              <a:tabLst>
                <a:tab pos="882015" algn="l"/>
                <a:tab pos="1447800" algn="l"/>
                <a:tab pos="2065655" algn="l"/>
                <a:tab pos="2764790" algn="l"/>
                <a:tab pos="4444365" algn="l"/>
                <a:tab pos="5101590" algn="l"/>
                <a:tab pos="6118860" algn="l"/>
                <a:tab pos="6147435" algn="l"/>
              </a:tabLst>
            </a:pPr>
            <a:r>
              <a:rPr sz="2050" spc="75" dirty="0">
                <a:latin typeface="Cambria" panose="02040503050406030204"/>
                <a:cs typeface="Cambria" panose="02040503050406030204"/>
              </a:rPr>
              <a:t>Aiming</a:t>
            </a:r>
            <a:r>
              <a:rPr sz="2050" spc="465" dirty="0">
                <a:latin typeface="Cambria" panose="02040503050406030204"/>
                <a:cs typeface="Cambria" panose="02040503050406030204"/>
              </a:rPr>
              <a:t> </a:t>
            </a:r>
            <a:r>
              <a:rPr sz="2050" dirty="0">
                <a:latin typeface="Cambria" panose="02040503050406030204"/>
                <a:cs typeface="Cambria" panose="02040503050406030204"/>
              </a:rPr>
              <a:t>for</a:t>
            </a:r>
            <a:r>
              <a:rPr sz="2050" spc="275" dirty="0">
                <a:latin typeface="Cambria" panose="02040503050406030204"/>
                <a:cs typeface="Cambria" panose="02040503050406030204"/>
              </a:rPr>
              <a:t> </a:t>
            </a:r>
            <a:r>
              <a:rPr sz="2050" spc="-10" dirty="0">
                <a:latin typeface="Cambria" panose="02040503050406030204"/>
                <a:cs typeface="Cambria" panose="02040503050406030204"/>
              </a:rPr>
              <a:t>120,000</a:t>
            </a:r>
            <a:r>
              <a:rPr sz="2050" spc="370" dirty="0">
                <a:latin typeface="Cambria" panose="02040503050406030204"/>
                <a:cs typeface="Cambria" panose="02040503050406030204"/>
              </a:rPr>
              <a:t> </a:t>
            </a:r>
            <a:r>
              <a:rPr sz="2050" spc="60" dirty="0">
                <a:latin typeface="Cambria" panose="02040503050406030204"/>
                <a:cs typeface="Cambria" panose="02040503050406030204"/>
              </a:rPr>
              <a:t>crore</a:t>
            </a:r>
            <a:r>
              <a:rPr sz="2050" spc="365" dirty="0">
                <a:latin typeface="Cambria" panose="02040503050406030204"/>
                <a:cs typeface="Cambria" panose="02040503050406030204"/>
              </a:rPr>
              <a:t> </a:t>
            </a:r>
            <a:r>
              <a:rPr sz="2050" spc="55" dirty="0">
                <a:latin typeface="Cambria" panose="02040503050406030204"/>
                <a:cs typeface="Cambria" panose="02040503050406030204"/>
              </a:rPr>
              <a:t>in</a:t>
            </a:r>
            <a:r>
              <a:rPr sz="2050" spc="450" dirty="0">
                <a:latin typeface="Cambria" panose="02040503050406030204"/>
                <a:cs typeface="Cambria" panose="02040503050406030204"/>
              </a:rPr>
              <a:t> </a:t>
            </a:r>
            <a:r>
              <a:rPr sz="2050" spc="45" dirty="0">
                <a:latin typeface="Cambria" panose="02040503050406030204"/>
                <a:cs typeface="Cambria" panose="02040503050406030204"/>
              </a:rPr>
              <a:t>tourism</a:t>
            </a:r>
            <a:r>
              <a:rPr sz="2050" spc="420" dirty="0">
                <a:latin typeface="Cambria" panose="02040503050406030204"/>
                <a:cs typeface="Cambria" panose="02040503050406030204"/>
              </a:rPr>
              <a:t> </a:t>
            </a:r>
            <a:r>
              <a:rPr sz="2050" spc="-10" dirty="0">
                <a:latin typeface="Cambria" panose="02040503050406030204"/>
                <a:cs typeface="Cambria" panose="02040503050406030204"/>
              </a:rPr>
              <a:t>investments</a:t>
            </a:r>
            <a:r>
              <a:rPr sz="2050" dirty="0">
                <a:latin typeface="Cambria" panose="02040503050406030204"/>
                <a:cs typeface="Cambria" panose="02040503050406030204"/>
              </a:rPr>
              <a:t>		by</a:t>
            </a:r>
            <a:r>
              <a:rPr sz="2050" spc="310" dirty="0">
                <a:latin typeface="Cambria" panose="02040503050406030204"/>
                <a:cs typeface="Cambria" panose="02040503050406030204"/>
              </a:rPr>
              <a:t> </a:t>
            </a:r>
            <a:r>
              <a:rPr sz="2050" dirty="0">
                <a:latin typeface="Cambria" panose="02040503050406030204"/>
                <a:cs typeface="Cambria" panose="02040503050406030204"/>
              </a:rPr>
              <a:t>2030,</a:t>
            </a:r>
            <a:r>
              <a:rPr sz="2050" spc="350" dirty="0">
                <a:latin typeface="Cambria" panose="02040503050406030204"/>
                <a:cs typeface="Cambria" panose="02040503050406030204"/>
              </a:rPr>
              <a:t> </a:t>
            </a:r>
            <a:r>
              <a:rPr sz="2050" spc="-20" dirty="0">
                <a:latin typeface="Cambria" panose="02040503050406030204"/>
                <a:cs typeface="Cambria" panose="02040503050406030204"/>
              </a:rPr>
              <a:t>with </a:t>
            </a:r>
            <a:r>
              <a:rPr sz="2050" spc="40" dirty="0">
                <a:latin typeface="Cambria" panose="02040503050406030204"/>
                <a:cs typeface="Cambria" panose="02040503050406030204"/>
              </a:rPr>
              <a:t>plans</a:t>
            </a:r>
            <a:r>
              <a:rPr sz="2050" dirty="0">
                <a:latin typeface="Cambria" panose="02040503050406030204"/>
                <a:cs typeface="Cambria" panose="02040503050406030204"/>
              </a:rPr>
              <a:t>	</a:t>
            </a:r>
            <a:r>
              <a:rPr sz="2050" spc="45" dirty="0">
                <a:latin typeface="Cambria" panose="02040503050406030204"/>
                <a:cs typeface="Cambria" panose="02040503050406030204"/>
              </a:rPr>
              <a:t>for</a:t>
            </a:r>
            <a:r>
              <a:rPr sz="2050" dirty="0">
                <a:latin typeface="Cambria" panose="02040503050406030204"/>
                <a:cs typeface="Cambria" panose="02040503050406030204"/>
              </a:rPr>
              <a:t>	</a:t>
            </a:r>
            <a:r>
              <a:rPr sz="2050" spc="-25" dirty="0">
                <a:latin typeface="Cambria" panose="02040503050406030204"/>
                <a:cs typeface="Cambria" panose="02040503050406030204"/>
              </a:rPr>
              <a:t>40+</a:t>
            </a:r>
            <a:r>
              <a:rPr sz="2050" dirty="0">
                <a:latin typeface="Cambria" panose="02040503050406030204"/>
                <a:cs typeface="Cambria" panose="02040503050406030204"/>
              </a:rPr>
              <a:t>	</a:t>
            </a:r>
            <a:r>
              <a:rPr sz="2050" spc="-25" dirty="0">
                <a:latin typeface="Cambria" panose="02040503050406030204"/>
                <a:cs typeface="Cambria" panose="02040503050406030204"/>
              </a:rPr>
              <a:t>new</a:t>
            </a:r>
            <a:r>
              <a:rPr sz="2050" dirty="0">
                <a:latin typeface="Cambria" panose="02040503050406030204"/>
                <a:cs typeface="Cambria" panose="02040503050406030204"/>
              </a:rPr>
              <a:t>	</a:t>
            </a:r>
            <a:r>
              <a:rPr sz="2050" spc="-10" dirty="0">
                <a:latin typeface="Cambria" panose="02040503050406030204"/>
                <a:cs typeface="Cambria" panose="02040503050406030204"/>
              </a:rPr>
              <a:t>destinations</a:t>
            </a:r>
            <a:r>
              <a:rPr sz="2050" dirty="0">
                <a:latin typeface="Cambria" panose="02040503050406030204"/>
                <a:cs typeface="Cambria" panose="02040503050406030204"/>
              </a:rPr>
              <a:t>	</a:t>
            </a:r>
            <a:r>
              <a:rPr sz="2050" spc="25" dirty="0">
                <a:latin typeface="Cambria" panose="02040503050406030204"/>
                <a:cs typeface="Cambria" panose="02040503050406030204"/>
              </a:rPr>
              <a:t>and</a:t>
            </a:r>
            <a:r>
              <a:rPr sz="2050" dirty="0">
                <a:latin typeface="Cambria" panose="02040503050406030204"/>
                <a:cs typeface="Cambria" panose="02040503050406030204"/>
              </a:rPr>
              <a:t>	</a:t>
            </a:r>
            <a:r>
              <a:rPr sz="2050" spc="50" dirty="0">
                <a:latin typeface="Cambria" panose="02040503050406030204"/>
                <a:cs typeface="Cambria" panose="02040503050406030204"/>
              </a:rPr>
              <a:t>capital</a:t>
            </a:r>
            <a:r>
              <a:rPr sz="2050" dirty="0">
                <a:latin typeface="Cambria" panose="02040503050406030204"/>
                <a:cs typeface="Cambria" panose="02040503050406030204"/>
              </a:rPr>
              <a:t>	</a:t>
            </a:r>
            <a:r>
              <a:rPr sz="2050" spc="-10" dirty="0">
                <a:latin typeface="Cambria" panose="02040503050406030204"/>
                <a:cs typeface="Cambria" panose="02040503050406030204"/>
              </a:rPr>
              <a:t>subsidies </a:t>
            </a:r>
            <a:r>
              <a:rPr sz="2050" spc="60" dirty="0">
                <a:latin typeface="Cambria" panose="02040503050406030204"/>
                <a:cs typeface="Cambria" panose="02040503050406030204"/>
              </a:rPr>
              <a:t>infrastructure.</a:t>
            </a:r>
            <a:endParaRPr sz="2050">
              <a:latin typeface="Cambria" panose="02040503050406030204"/>
              <a:cs typeface="Cambria" panose="02040503050406030204"/>
            </a:endParaRPr>
          </a:p>
          <a:p>
            <a:pPr marL="300990" indent="-280035" algn="just">
              <a:lnSpc>
                <a:spcPts val="2460"/>
              </a:lnSpc>
              <a:spcBef>
                <a:spcPts val="2080"/>
              </a:spcBef>
              <a:buAutoNum type="arabicPeriod" startAt="5"/>
              <a:tabLst>
                <a:tab pos="300990" algn="l"/>
              </a:tabLst>
            </a:pPr>
            <a:r>
              <a:rPr sz="2150" spc="75" dirty="0">
                <a:latin typeface="Times New Roman" panose="02020603050405020304"/>
                <a:cs typeface="Times New Roman" panose="02020603050405020304"/>
              </a:rPr>
              <a:t>Ramnagar's</a:t>
            </a:r>
            <a:r>
              <a:rPr sz="2150" spc="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spc="-10" dirty="0">
                <a:latin typeface="Times New Roman" panose="02020603050405020304"/>
                <a:cs typeface="Times New Roman" panose="02020603050405020304"/>
              </a:rPr>
              <a:t>Role:</a:t>
            </a: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26035" marR="8255" indent="3175" algn="just">
              <a:lnSpc>
                <a:spcPts val="2390"/>
              </a:lnSpc>
              <a:spcBef>
                <a:spcPts val="170"/>
              </a:spcBef>
            </a:pPr>
            <a:r>
              <a:rPr sz="2200" spc="60" dirty="0">
                <a:latin typeface="Times New Roman" panose="02020603050405020304"/>
                <a:cs typeface="Times New Roman" panose="02020603050405020304"/>
              </a:rPr>
              <a:t>Ramnagar,</a:t>
            </a:r>
            <a:r>
              <a:rPr sz="2200" spc="1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90" dirty="0">
                <a:latin typeface="Times New Roman" panose="02020603050405020304"/>
                <a:cs typeface="Times New Roman" panose="02020603050405020304"/>
              </a:rPr>
              <a:t>near</a:t>
            </a:r>
            <a:r>
              <a:rPr sz="2200" spc="-1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60" dirty="0">
                <a:latin typeface="Times New Roman" panose="02020603050405020304"/>
                <a:cs typeface="Times New Roman" panose="02020603050405020304"/>
              </a:rPr>
              <a:t>Jim</a:t>
            </a:r>
            <a:r>
              <a:rPr sz="2200" spc="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Corbett</a:t>
            </a:r>
            <a:r>
              <a:rPr sz="2200" spc="2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National</a:t>
            </a:r>
            <a:r>
              <a:rPr sz="2200" spc="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55" dirty="0">
                <a:latin typeface="Times New Roman" panose="02020603050405020304"/>
                <a:cs typeface="Times New Roman" panose="02020603050405020304"/>
              </a:rPr>
              <a:t>Park,</a:t>
            </a:r>
            <a:r>
              <a:rPr sz="2200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200" spc="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key</a:t>
            </a:r>
            <a:r>
              <a:rPr sz="2200" spc="20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200" spc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50" dirty="0">
                <a:latin typeface="Times New Roman" panose="02020603050405020304"/>
                <a:cs typeface="Times New Roman" panose="02020603050405020304"/>
              </a:rPr>
              <a:t>tourism</a:t>
            </a:r>
            <a:r>
              <a:rPr sz="2200" spc="22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with </a:t>
            </a:r>
            <a:r>
              <a:rPr sz="2200" spc="75" dirty="0">
                <a:latin typeface="Times New Roman" panose="02020603050405020304"/>
                <a:cs typeface="Times New Roman" panose="02020603050405020304"/>
              </a:rPr>
              <a:t>popular</a:t>
            </a:r>
            <a:r>
              <a:rPr sz="2200" spc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activities</a:t>
            </a:r>
            <a:r>
              <a:rPr sz="2200" spc="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like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wildlife</a:t>
            </a:r>
            <a:r>
              <a:rPr sz="2200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60" dirty="0">
                <a:latin typeface="Times New Roman" panose="02020603050405020304"/>
                <a:cs typeface="Times New Roman" panose="02020603050405020304"/>
              </a:rPr>
              <a:t>safaris</a:t>
            </a:r>
            <a:r>
              <a:rPr sz="220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70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200" spc="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60" dirty="0">
                <a:latin typeface="Times New Roman" panose="02020603050405020304"/>
                <a:cs typeface="Times New Roman" panose="02020603050405020304"/>
              </a:rPr>
              <a:t>bird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55" dirty="0">
                <a:latin typeface="Times New Roman" panose="02020603050405020304"/>
                <a:cs typeface="Times New Roman" panose="02020603050405020304"/>
              </a:rPr>
              <a:t>watching,</a:t>
            </a:r>
            <a:r>
              <a:rPr sz="2200" spc="2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boosting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local</a:t>
            </a:r>
            <a:r>
              <a:rPr sz="2200" spc="22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45" dirty="0">
                <a:latin typeface="Times New Roman" panose="02020603050405020304"/>
                <a:cs typeface="Times New Roman" panose="02020603050405020304"/>
              </a:rPr>
              <a:t>hospitality.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293370" indent="-270510" algn="just">
              <a:lnSpc>
                <a:spcPts val="2425"/>
              </a:lnSpc>
              <a:spcBef>
                <a:spcPts val="2180"/>
              </a:spcBef>
              <a:buAutoNum type="arabicPeriod" startAt="6"/>
              <a:tabLst>
                <a:tab pos="293370" algn="l"/>
              </a:tabLst>
            </a:pPr>
            <a:r>
              <a:rPr sz="2050" spc="90" dirty="0">
                <a:latin typeface="Times New Roman" panose="02020603050405020304"/>
                <a:cs typeface="Times New Roman" panose="02020603050405020304"/>
              </a:rPr>
              <a:t>Attractions:</a:t>
            </a: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29845" marR="8890" indent="-2540" algn="just">
              <a:lnSpc>
                <a:spcPts val="2390"/>
              </a:lnSpc>
              <a:spcBef>
                <a:spcPts val="100"/>
              </a:spcBef>
            </a:pPr>
            <a:r>
              <a:rPr sz="2050" spc="110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050" spc="3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spc="125" dirty="0">
                <a:latin typeface="Times New Roman" panose="02020603050405020304"/>
                <a:cs typeface="Times New Roman" panose="02020603050405020304"/>
              </a:rPr>
              <a:t>addition</a:t>
            </a:r>
            <a:r>
              <a:rPr sz="2050" spc="4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spc="120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050" spc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spc="145" dirty="0">
                <a:latin typeface="Times New Roman" panose="02020603050405020304"/>
                <a:cs typeface="Times New Roman" panose="02020603050405020304"/>
              </a:rPr>
              <a:t>Jim</a:t>
            </a:r>
            <a:r>
              <a:rPr sz="2050" spc="2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spc="90" dirty="0">
                <a:latin typeface="Times New Roman" panose="02020603050405020304"/>
                <a:cs typeface="Times New Roman" panose="02020603050405020304"/>
              </a:rPr>
              <a:t>Corbett,</a:t>
            </a:r>
            <a:r>
              <a:rPr sz="2050" spc="5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spc="120" dirty="0">
                <a:latin typeface="Times New Roman" panose="02020603050405020304"/>
                <a:cs typeface="Times New Roman" panose="02020603050405020304"/>
              </a:rPr>
              <a:t>Ramnagar's</a:t>
            </a:r>
            <a:r>
              <a:rPr sz="2050" spc="4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spc="70" dirty="0">
                <a:latin typeface="Times New Roman" panose="02020603050405020304"/>
                <a:cs typeface="Times New Roman" panose="02020603050405020304"/>
              </a:rPr>
              <a:t>Garjia</a:t>
            </a:r>
            <a:r>
              <a:rPr sz="2050" spc="2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spc="130" dirty="0">
                <a:latin typeface="Times New Roman" panose="02020603050405020304"/>
                <a:cs typeface="Times New Roman" panose="02020603050405020304"/>
              </a:rPr>
              <a:t>Temple</a:t>
            </a:r>
            <a:r>
              <a:rPr sz="2050" spc="3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spc="125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050" spc="4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spc="-20" dirty="0">
                <a:latin typeface="Times New Roman" panose="02020603050405020304"/>
                <a:cs typeface="Times New Roman" panose="02020603050405020304"/>
              </a:rPr>
              <a:t>Kosi </a:t>
            </a:r>
            <a:r>
              <a:rPr sz="2050" spc="70" dirty="0">
                <a:latin typeface="Times New Roman" panose="02020603050405020304"/>
                <a:cs typeface="Times New Roman" panose="02020603050405020304"/>
              </a:rPr>
              <a:t>River</a:t>
            </a:r>
            <a:r>
              <a:rPr sz="2050" spc="1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spc="90" dirty="0">
                <a:latin typeface="Times New Roman" panose="02020603050405020304"/>
                <a:cs typeface="Times New Roman" panose="02020603050405020304"/>
              </a:rPr>
              <a:t>rafting</a:t>
            </a:r>
            <a:r>
              <a:rPr sz="2050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spc="145" dirty="0">
                <a:latin typeface="Times New Roman" panose="02020603050405020304"/>
                <a:cs typeface="Times New Roman" panose="02020603050405020304"/>
              </a:rPr>
              <a:t>enhance</a:t>
            </a:r>
            <a:r>
              <a:rPr sz="2050" spc="2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spc="100" dirty="0">
                <a:latin typeface="Times New Roman" panose="02020603050405020304"/>
                <a:cs typeface="Times New Roman" panose="02020603050405020304"/>
              </a:rPr>
              <a:t>tourist</a:t>
            </a:r>
            <a:r>
              <a:rPr sz="2050" spc="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spc="135" dirty="0">
                <a:latin typeface="Times New Roman" panose="02020603050405020304"/>
                <a:cs typeface="Times New Roman" panose="02020603050405020304"/>
              </a:rPr>
              <a:t>appeal</a:t>
            </a:r>
            <a:r>
              <a:rPr sz="205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spc="155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050" spc="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spc="114" dirty="0">
                <a:latin typeface="Times New Roman" panose="02020603050405020304"/>
                <a:cs typeface="Times New Roman" panose="02020603050405020304"/>
              </a:rPr>
              <a:t>economic </a:t>
            </a:r>
            <a:r>
              <a:rPr sz="2050" spc="125" dirty="0">
                <a:latin typeface="Times New Roman" panose="02020603050405020304"/>
                <a:cs typeface="Times New Roman" panose="02020603050405020304"/>
              </a:rPr>
              <a:t>growth.</a:t>
            </a:r>
            <a:endParaRPr sz="205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477" y="0"/>
            <a:ext cx="19520514" cy="113039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83933" y="10074507"/>
            <a:ext cx="2708910" cy="410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dirty="0">
                <a:latin typeface="Times New Roman" panose="02020603050405020304"/>
                <a:cs typeface="Times New Roman" panose="02020603050405020304"/>
              </a:rPr>
              <a:t>Girjya</a:t>
            </a:r>
            <a:r>
              <a:rPr sz="2500" spc="1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00" dirty="0">
                <a:latin typeface="Times New Roman" panose="02020603050405020304"/>
                <a:cs typeface="Times New Roman" panose="02020603050405020304"/>
              </a:rPr>
              <a:t>Devi</a:t>
            </a:r>
            <a:r>
              <a:rPr sz="2500" spc="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00" spc="70" dirty="0">
                <a:latin typeface="Times New Roman" panose="02020603050405020304"/>
                <a:cs typeface="Times New Roman" panose="02020603050405020304"/>
              </a:rPr>
              <a:t>Temple</a:t>
            </a:r>
            <a:endParaRPr sz="25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49970" y="5982974"/>
            <a:ext cx="1137285" cy="417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spc="-10" dirty="0">
                <a:latin typeface="Cambria" panose="02040503050406030204"/>
                <a:cs typeface="Cambria" panose="02040503050406030204"/>
              </a:rPr>
              <a:t>Nainital</a:t>
            </a:r>
            <a:endParaRPr sz="255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41009" y="10666953"/>
            <a:ext cx="2040889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dirty="0">
                <a:latin typeface="Cambria" panose="02040503050406030204"/>
                <a:cs typeface="Cambria" panose="02040503050406030204"/>
              </a:rPr>
              <a:t>Kainchi</a:t>
            </a:r>
            <a:r>
              <a:rPr sz="2650" spc="-70" dirty="0">
                <a:latin typeface="Cambria" panose="02040503050406030204"/>
                <a:cs typeface="Cambria" panose="02040503050406030204"/>
              </a:rPr>
              <a:t> </a:t>
            </a:r>
            <a:r>
              <a:rPr sz="2650" spc="-20" dirty="0">
                <a:latin typeface="Cambria" panose="02040503050406030204"/>
                <a:cs typeface="Cambria" panose="02040503050406030204"/>
              </a:rPr>
              <a:t>Dham</a:t>
            </a:r>
            <a:endParaRPr sz="265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75880" y="3750859"/>
            <a:ext cx="1453515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dirty="0">
                <a:latin typeface="Times New Roman" panose="02020603050405020304"/>
                <a:cs typeface="Times New Roman" panose="02020603050405020304"/>
              </a:rPr>
              <a:t>Kosi</a:t>
            </a:r>
            <a:r>
              <a:rPr sz="2450" spc="1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50" spc="45" dirty="0">
                <a:latin typeface="Times New Roman" panose="02020603050405020304"/>
                <a:cs typeface="Times New Roman" panose="02020603050405020304"/>
              </a:rPr>
              <a:t>River</a:t>
            </a:r>
            <a:endParaRPr sz="24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32286" y="6523032"/>
            <a:ext cx="1140460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spc="-25" dirty="0">
                <a:latin typeface="Cambria" panose="02040503050406030204"/>
                <a:cs typeface="Cambria" panose="02040503050406030204"/>
              </a:rPr>
              <a:t>Bhimtal</a:t>
            </a:r>
            <a:endParaRPr sz="265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69282" y="10677140"/>
            <a:ext cx="3401060" cy="417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spc="80" dirty="0">
                <a:latin typeface="Times New Roman" panose="02020603050405020304"/>
                <a:cs typeface="Times New Roman" panose="02020603050405020304"/>
              </a:rPr>
              <a:t>Jim</a:t>
            </a:r>
            <a:r>
              <a:rPr sz="255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50" spc="70" dirty="0">
                <a:latin typeface="Times New Roman" panose="02020603050405020304"/>
                <a:cs typeface="Times New Roman" panose="02020603050405020304"/>
              </a:rPr>
              <a:t>Corbett</a:t>
            </a:r>
            <a:r>
              <a:rPr sz="2550" spc="1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50" dirty="0">
                <a:latin typeface="Times New Roman" panose="02020603050405020304"/>
                <a:cs typeface="Times New Roman" panose="02020603050405020304"/>
              </a:rPr>
              <a:t>Nation</a:t>
            </a:r>
            <a:r>
              <a:rPr sz="2550" spc="2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50" spc="60" dirty="0">
                <a:latin typeface="Times New Roman" panose="02020603050405020304"/>
                <a:cs typeface="Times New Roman" panose="02020603050405020304"/>
              </a:rPr>
              <a:t>Park</a:t>
            </a:r>
            <a:endParaRPr sz="255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69674" y="0"/>
            <a:ext cx="19234425" cy="113039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319705" y="5410611"/>
            <a:ext cx="149288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40" dirty="0">
                <a:latin typeface="Times New Roman" panose="02020603050405020304"/>
                <a:cs typeface="Times New Roman" panose="02020603050405020304"/>
              </a:rPr>
              <a:t>Dhabka</a:t>
            </a:r>
            <a:r>
              <a:rPr sz="22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75" dirty="0">
                <a:latin typeface="Times New Roman" panose="02020603050405020304"/>
                <a:cs typeface="Times New Roman" panose="02020603050405020304"/>
              </a:rPr>
              <a:t>River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31082" y="7328531"/>
            <a:ext cx="117221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spc="-80" dirty="0">
                <a:latin typeface="Times New Roman" panose="02020603050405020304"/>
                <a:cs typeface="Times New Roman" panose="02020603050405020304"/>
              </a:rPr>
              <a:t>Waterpark</a:t>
            </a:r>
            <a:endParaRPr sz="23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65133" y="5458053"/>
            <a:ext cx="1851025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spc="-75" dirty="0">
                <a:latin typeface="Times New Roman" panose="02020603050405020304"/>
                <a:cs typeface="Times New Roman" panose="02020603050405020304"/>
              </a:rPr>
              <a:t>Corbett</a:t>
            </a:r>
            <a:r>
              <a:rPr sz="225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45" dirty="0">
                <a:latin typeface="Times New Roman" panose="02020603050405020304"/>
                <a:cs typeface="Times New Roman" panose="02020603050405020304"/>
              </a:rPr>
              <a:t>waterfall</a:t>
            </a:r>
            <a:endParaRPr sz="22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70832" y="7343812"/>
            <a:ext cx="183070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Times New Roman" panose="02020603050405020304"/>
                <a:cs typeface="Times New Roman" panose="02020603050405020304"/>
              </a:rPr>
              <a:t>Hangman</a:t>
            </a:r>
            <a:r>
              <a:rPr sz="2200" spc="-1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25" dirty="0">
                <a:latin typeface="Times New Roman" panose="02020603050405020304"/>
                <a:cs typeface="Times New Roman" panose="02020603050405020304"/>
              </a:rPr>
              <a:t>Dham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89365" y="8496251"/>
            <a:ext cx="7157084" cy="16141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1590">
              <a:lnSpc>
                <a:spcPts val="2500"/>
              </a:lnSpc>
              <a:spcBef>
                <a:spcPts val="115"/>
              </a:spcBef>
            </a:pPr>
            <a:r>
              <a:rPr sz="2150" spc="-10" dirty="0">
                <a:latin typeface="Times New Roman" panose="02020603050405020304"/>
                <a:cs typeface="Times New Roman" panose="02020603050405020304"/>
              </a:rPr>
              <a:t>Ramnagar</a:t>
            </a:r>
            <a:r>
              <a:rPr sz="215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dirty="0"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15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dirty="0">
                <a:latin typeface="Times New Roman" panose="02020603050405020304"/>
                <a:cs typeface="Times New Roman" panose="02020603050405020304"/>
              </a:rPr>
              <a:t>about</a:t>
            </a:r>
            <a:r>
              <a:rPr sz="215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spc="-145" dirty="0">
                <a:latin typeface="Times New Roman" panose="02020603050405020304"/>
                <a:cs typeface="Times New Roman" panose="02020603050405020304"/>
              </a:rPr>
              <a:t>245-</a:t>
            </a:r>
            <a:r>
              <a:rPr sz="2150" spc="-140" dirty="0">
                <a:latin typeface="Times New Roman" panose="02020603050405020304"/>
                <a:cs typeface="Times New Roman" panose="02020603050405020304"/>
              </a:rPr>
              <a:t>260</a:t>
            </a:r>
            <a:r>
              <a:rPr sz="215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spc="-10" dirty="0">
                <a:latin typeface="Times New Roman" panose="02020603050405020304"/>
                <a:cs typeface="Times New Roman" panose="02020603050405020304"/>
              </a:rPr>
              <a:t>km</a:t>
            </a:r>
            <a:r>
              <a:rPr sz="2150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dirty="0">
                <a:latin typeface="Times New Roman" panose="02020603050405020304"/>
                <a:cs typeface="Times New Roman" panose="02020603050405020304"/>
              </a:rPr>
              <a:t>from</a:t>
            </a:r>
            <a:r>
              <a:rPr sz="2150" spc="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spc="-30" dirty="0">
                <a:latin typeface="Times New Roman" panose="02020603050405020304"/>
                <a:cs typeface="Times New Roman" panose="02020603050405020304"/>
              </a:rPr>
              <a:t>Delhi,</a:t>
            </a:r>
            <a:r>
              <a:rPr sz="2150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spc="-20" dirty="0">
                <a:latin typeface="Times New Roman" panose="02020603050405020304"/>
                <a:cs typeface="Times New Roman" panose="02020603050405020304"/>
              </a:rPr>
              <a:t>with</a:t>
            </a:r>
            <a:r>
              <a:rPr sz="215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15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50" spc="-10" dirty="0">
                <a:latin typeface="Times New Roman" panose="02020603050405020304"/>
                <a:cs typeface="Times New Roman" panose="02020603050405020304"/>
              </a:rPr>
              <a:t>proposed</a:t>
            </a: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12700" marR="5080" indent="2540">
              <a:lnSpc>
                <a:spcPct val="92000"/>
              </a:lnSpc>
              <a:spcBef>
                <a:spcPts val="140"/>
              </a:spcBef>
            </a:pPr>
            <a:r>
              <a:rPr sz="2250" spc="-65" dirty="0">
                <a:latin typeface="Times New Roman" panose="02020603050405020304"/>
                <a:cs typeface="Times New Roman" panose="02020603050405020304"/>
              </a:rPr>
              <a:t>four-</a:t>
            </a:r>
            <a:r>
              <a:rPr sz="2250" spc="-20" dirty="0">
                <a:latin typeface="Times New Roman" panose="02020603050405020304"/>
                <a:cs typeface="Times New Roman" panose="02020603050405020304"/>
              </a:rPr>
              <a:t>lane</a:t>
            </a:r>
            <a:r>
              <a:rPr sz="225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80" dirty="0">
                <a:latin typeface="Times New Roman" panose="02020603050405020304"/>
                <a:cs typeface="Times New Roman" panose="02020603050405020304"/>
              </a:rPr>
              <a:t>highway</a:t>
            </a:r>
            <a:r>
              <a:rPr sz="225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50" dirty="0">
                <a:latin typeface="Times New Roman" panose="02020603050405020304"/>
                <a:cs typeface="Times New Roman" panose="02020603050405020304"/>
              </a:rPr>
              <a:t>improving</a:t>
            </a:r>
            <a:r>
              <a:rPr sz="225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50" dirty="0">
                <a:latin typeface="Times New Roman" panose="02020603050405020304"/>
                <a:cs typeface="Times New Roman" panose="02020603050405020304"/>
              </a:rPr>
              <a:t>connectivity.</a:t>
            </a:r>
            <a:r>
              <a:rPr sz="2250" spc="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195" dirty="0">
                <a:latin typeface="Times New Roman" panose="02020603050405020304"/>
                <a:cs typeface="Times New Roman" panose="02020603050405020304"/>
              </a:rPr>
              <a:t>Key</a:t>
            </a:r>
            <a:r>
              <a:rPr sz="225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40" dirty="0">
                <a:latin typeface="Times New Roman" panose="02020603050405020304"/>
                <a:cs typeface="Times New Roman" panose="02020603050405020304"/>
              </a:rPr>
              <a:t>amenities</a:t>
            </a:r>
            <a:r>
              <a:rPr sz="225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35" dirty="0">
                <a:latin typeface="Times New Roman" panose="02020603050405020304"/>
                <a:cs typeface="Times New Roman" panose="02020603050405020304"/>
              </a:rPr>
              <a:t>like</a:t>
            </a:r>
            <a:r>
              <a:rPr sz="2250" spc="-1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50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2250" spc="-30" dirty="0">
                <a:latin typeface="Times New Roman" panose="02020603050405020304"/>
                <a:cs typeface="Times New Roman" panose="02020603050405020304"/>
              </a:rPr>
              <a:t>shopping</a:t>
            </a:r>
            <a:r>
              <a:rPr sz="2250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70" dirty="0">
                <a:latin typeface="Times New Roman" panose="02020603050405020304"/>
                <a:cs typeface="Times New Roman" panose="02020603050405020304"/>
              </a:rPr>
              <a:t>complex </a:t>
            </a:r>
            <a:r>
              <a:rPr sz="2250" spc="-10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250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65" dirty="0">
                <a:latin typeface="Times New Roman" panose="02020603050405020304"/>
                <a:cs typeface="Times New Roman" panose="02020603050405020304"/>
              </a:rPr>
              <a:t>school</a:t>
            </a:r>
            <a:r>
              <a:rPr sz="225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dirty="0">
                <a:latin typeface="Times New Roman" panose="02020603050405020304"/>
                <a:cs typeface="Times New Roman" panose="02020603050405020304"/>
              </a:rPr>
              <a:t>are</a:t>
            </a:r>
            <a:r>
              <a:rPr sz="2250" spc="-1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45" dirty="0">
                <a:latin typeface="Times New Roman" panose="02020603050405020304"/>
                <a:cs typeface="Times New Roman" panose="02020603050405020304"/>
              </a:rPr>
              <a:t>conveniently</a:t>
            </a:r>
            <a:r>
              <a:rPr sz="22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40" dirty="0">
                <a:latin typeface="Times New Roman" panose="02020603050405020304"/>
                <a:cs typeface="Times New Roman" panose="02020603050405020304"/>
              </a:rPr>
              <a:t>located</a:t>
            </a:r>
            <a:r>
              <a:rPr sz="225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35" dirty="0">
                <a:latin typeface="Times New Roman" panose="02020603050405020304"/>
                <a:cs typeface="Times New Roman" panose="02020603050405020304"/>
              </a:rPr>
              <a:t>within</a:t>
            </a:r>
            <a:r>
              <a:rPr sz="225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3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250" spc="-1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50" dirty="0">
                <a:latin typeface="Times New Roman" panose="02020603050405020304"/>
                <a:cs typeface="Times New Roman" panose="02020603050405020304"/>
              </a:rPr>
              <a:t>5 </a:t>
            </a:r>
            <a:r>
              <a:rPr sz="2250" spc="-100" dirty="0">
                <a:latin typeface="Times New Roman" panose="02020603050405020304"/>
                <a:cs typeface="Times New Roman" panose="02020603050405020304"/>
              </a:rPr>
              <a:t>km</a:t>
            </a:r>
            <a:r>
              <a:rPr sz="225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45" dirty="0">
                <a:latin typeface="Times New Roman" panose="02020603050405020304"/>
                <a:cs typeface="Times New Roman" panose="02020603050405020304"/>
              </a:rPr>
              <a:t>radius</a:t>
            </a:r>
            <a:r>
              <a:rPr sz="225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11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25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250" spc="-1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25" dirty="0">
                <a:latin typeface="Times New Roman" panose="02020603050405020304"/>
                <a:cs typeface="Times New Roman" panose="02020603050405020304"/>
              </a:rPr>
              <a:t>site,</a:t>
            </a:r>
            <a:r>
              <a:rPr sz="225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55" dirty="0">
                <a:latin typeface="Times New Roman" panose="02020603050405020304"/>
                <a:cs typeface="Times New Roman" panose="02020603050405020304"/>
              </a:rPr>
              <a:t>making</a:t>
            </a:r>
            <a:r>
              <a:rPr sz="225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50" dirty="0"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25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dirty="0">
                <a:latin typeface="Times New Roman" panose="02020603050405020304"/>
                <a:cs typeface="Times New Roman" panose="02020603050405020304"/>
              </a:rPr>
              <a:t>an</a:t>
            </a:r>
            <a:r>
              <a:rPr sz="2250" spc="-1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60" dirty="0">
                <a:latin typeface="Times New Roman" panose="02020603050405020304"/>
                <a:cs typeface="Times New Roman" panose="02020603050405020304"/>
              </a:rPr>
              <a:t>ideal</a:t>
            </a:r>
            <a:r>
              <a:rPr sz="225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35" dirty="0">
                <a:latin typeface="Times New Roman" panose="02020603050405020304"/>
                <a:cs typeface="Times New Roman" panose="02020603050405020304"/>
              </a:rPr>
              <a:t>location</a:t>
            </a:r>
            <a:r>
              <a:rPr sz="2250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45" dirty="0"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225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10" dirty="0">
                <a:latin typeface="Times New Roman" panose="02020603050405020304"/>
                <a:cs typeface="Times New Roman" panose="02020603050405020304"/>
              </a:rPr>
              <a:t>accessibility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20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convenience.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4270"/>
          </a:xfrm>
          <a:custGeom>
            <a:avLst/>
            <a:gdLst/>
            <a:ahLst/>
            <a:cxnLst/>
            <a:rect l="l" t="t" r="r" b="b"/>
            <a:pathLst>
              <a:path w="20104100" h="11304270">
                <a:moveTo>
                  <a:pt x="20104100" y="0"/>
                </a:moveTo>
                <a:lnTo>
                  <a:pt x="0" y="0"/>
                </a:lnTo>
                <a:lnTo>
                  <a:pt x="0" y="11303971"/>
                </a:lnTo>
                <a:lnTo>
                  <a:pt x="20104100" y="11303971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09141" y="676227"/>
            <a:ext cx="18893790" cy="10095230"/>
            <a:chOff x="609141" y="600027"/>
            <a:chExt cx="18893790" cy="1009523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09141" y="600027"/>
              <a:ext cx="18893778" cy="1009480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579391" y="9521235"/>
              <a:ext cx="1678939" cy="836930"/>
            </a:xfrm>
            <a:custGeom>
              <a:avLst/>
              <a:gdLst/>
              <a:ahLst/>
              <a:cxnLst/>
              <a:rect l="l" t="t" r="r" b="b"/>
              <a:pathLst>
                <a:path w="1678940" h="836929">
                  <a:moveTo>
                    <a:pt x="390314" y="636270"/>
                  </a:moveTo>
                  <a:lnTo>
                    <a:pt x="361895" y="636270"/>
                  </a:lnTo>
                  <a:lnTo>
                    <a:pt x="363415" y="675640"/>
                  </a:lnTo>
                  <a:lnTo>
                    <a:pt x="363464" y="676910"/>
                  </a:lnTo>
                  <a:lnTo>
                    <a:pt x="376017" y="746760"/>
                  </a:lnTo>
                  <a:lnTo>
                    <a:pt x="400174" y="803910"/>
                  </a:lnTo>
                  <a:lnTo>
                    <a:pt x="430253" y="834390"/>
                  </a:lnTo>
                  <a:lnTo>
                    <a:pt x="447157" y="836930"/>
                  </a:lnTo>
                  <a:lnTo>
                    <a:pt x="465690" y="836930"/>
                  </a:lnTo>
                  <a:lnTo>
                    <a:pt x="480552" y="835660"/>
                  </a:lnTo>
                  <a:lnTo>
                    <a:pt x="491743" y="831850"/>
                  </a:lnTo>
                  <a:lnTo>
                    <a:pt x="499263" y="826770"/>
                  </a:lnTo>
                  <a:lnTo>
                    <a:pt x="482250" y="770890"/>
                  </a:lnTo>
                  <a:lnTo>
                    <a:pt x="447157" y="770890"/>
                  </a:lnTo>
                  <a:lnTo>
                    <a:pt x="435759" y="769620"/>
                  </a:lnTo>
                  <a:lnTo>
                    <a:pt x="406894" y="741680"/>
                  </a:lnTo>
                  <a:lnTo>
                    <a:pt x="391351" y="690880"/>
                  </a:lnTo>
                  <a:lnTo>
                    <a:pt x="390379" y="671830"/>
                  </a:lnTo>
                  <a:lnTo>
                    <a:pt x="390314" y="636270"/>
                  </a:lnTo>
                  <a:close/>
                </a:path>
                <a:path w="1678940" h="836929">
                  <a:moveTo>
                    <a:pt x="845055" y="391160"/>
                  </a:moveTo>
                  <a:lnTo>
                    <a:pt x="816632" y="391160"/>
                  </a:lnTo>
                  <a:lnTo>
                    <a:pt x="816731" y="648970"/>
                  </a:lnTo>
                  <a:lnTo>
                    <a:pt x="819396" y="683260"/>
                  </a:lnTo>
                  <a:lnTo>
                    <a:pt x="819494" y="684530"/>
                  </a:lnTo>
                  <a:lnTo>
                    <a:pt x="819593" y="685800"/>
                  </a:lnTo>
                  <a:lnTo>
                    <a:pt x="843277" y="751840"/>
                  </a:lnTo>
                  <a:lnTo>
                    <a:pt x="888870" y="806450"/>
                  </a:lnTo>
                  <a:lnTo>
                    <a:pt x="945713" y="834390"/>
                  </a:lnTo>
                  <a:lnTo>
                    <a:pt x="977686" y="836930"/>
                  </a:lnTo>
                  <a:lnTo>
                    <a:pt x="991600" y="836930"/>
                  </a:lnTo>
                  <a:lnTo>
                    <a:pt x="1004923" y="833120"/>
                  </a:lnTo>
                  <a:lnTo>
                    <a:pt x="1017654" y="828040"/>
                  </a:lnTo>
                  <a:lnTo>
                    <a:pt x="1029792" y="820420"/>
                  </a:lnTo>
                  <a:lnTo>
                    <a:pt x="1006701" y="770890"/>
                  </a:lnTo>
                  <a:lnTo>
                    <a:pt x="968214" y="770890"/>
                  </a:lnTo>
                  <a:lnTo>
                    <a:pt x="943582" y="767080"/>
                  </a:lnTo>
                  <a:lnTo>
                    <a:pt x="900001" y="745490"/>
                  </a:lnTo>
                  <a:lnTo>
                    <a:pt x="865304" y="706120"/>
                  </a:lnTo>
                  <a:lnTo>
                    <a:pt x="847305" y="654050"/>
                  </a:lnTo>
                  <a:lnTo>
                    <a:pt x="845153" y="626110"/>
                  </a:lnTo>
                  <a:lnTo>
                    <a:pt x="845055" y="391160"/>
                  </a:lnTo>
                  <a:close/>
                </a:path>
                <a:path w="1678940" h="836929">
                  <a:moveTo>
                    <a:pt x="1417918" y="563880"/>
                  </a:moveTo>
                  <a:lnTo>
                    <a:pt x="1328214" y="563880"/>
                  </a:lnTo>
                  <a:lnTo>
                    <a:pt x="1383872" y="584200"/>
                  </a:lnTo>
                  <a:lnTo>
                    <a:pt x="1427688" y="604520"/>
                  </a:lnTo>
                  <a:lnTo>
                    <a:pt x="1459661" y="626110"/>
                  </a:lnTo>
                  <a:lnTo>
                    <a:pt x="1479792" y="647700"/>
                  </a:lnTo>
                  <a:lnTo>
                    <a:pt x="1482058" y="683260"/>
                  </a:lnTo>
                  <a:lnTo>
                    <a:pt x="1482139" y="684530"/>
                  </a:lnTo>
                  <a:lnTo>
                    <a:pt x="1482220" y="685800"/>
                  </a:lnTo>
                  <a:lnTo>
                    <a:pt x="1501641" y="751840"/>
                  </a:lnTo>
                  <a:lnTo>
                    <a:pt x="1539064" y="806450"/>
                  </a:lnTo>
                  <a:lnTo>
                    <a:pt x="1585957" y="834390"/>
                  </a:lnTo>
                  <a:lnTo>
                    <a:pt x="1612424" y="836930"/>
                  </a:lnTo>
                  <a:lnTo>
                    <a:pt x="1630779" y="835660"/>
                  </a:lnTo>
                  <a:lnTo>
                    <a:pt x="1647951" y="830580"/>
                  </a:lnTo>
                  <a:lnTo>
                    <a:pt x="1663938" y="821690"/>
                  </a:lnTo>
                  <a:lnTo>
                    <a:pt x="1678740" y="810260"/>
                  </a:lnTo>
                  <a:lnTo>
                    <a:pt x="1650900" y="764540"/>
                  </a:lnTo>
                  <a:lnTo>
                    <a:pt x="1593477" y="764540"/>
                  </a:lnTo>
                  <a:lnTo>
                    <a:pt x="1576188" y="762000"/>
                  </a:lnTo>
                  <a:lnTo>
                    <a:pt x="1545874" y="737870"/>
                  </a:lnTo>
                  <a:lnTo>
                    <a:pt x="1522071" y="692150"/>
                  </a:lnTo>
                  <a:lnTo>
                    <a:pt x="1509755" y="635000"/>
                  </a:lnTo>
                  <a:lnTo>
                    <a:pt x="1508400" y="607060"/>
                  </a:lnTo>
                  <a:lnTo>
                    <a:pt x="1508277" y="604520"/>
                  </a:lnTo>
                  <a:lnTo>
                    <a:pt x="1508215" y="603250"/>
                  </a:lnTo>
                  <a:lnTo>
                    <a:pt x="1479792" y="603250"/>
                  </a:lnTo>
                  <a:lnTo>
                    <a:pt x="1445451" y="579120"/>
                  </a:lnTo>
                  <a:lnTo>
                    <a:pt x="1417918" y="563880"/>
                  </a:lnTo>
                  <a:close/>
                </a:path>
                <a:path w="1678940" h="836929">
                  <a:moveTo>
                    <a:pt x="1217371" y="511810"/>
                  </a:moveTo>
                  <a:lnTo>
                    <a:pt x="1199372" y="511810"/>
                  </a:lnTo>
                  <a:lnTo>
                    <a:pt x="1156562" y="514350"/>
                  </a:lnTo>
                  <a:lnTo>
                    <a:pt x="1117187" y="521970"/>
                  </a:lnTo>
                  <a:lnTo>
                    <a:pt x="1081246" y="535940"/>
                  </a:lnTo>
                  <a:lnTo>
                    <a:pt x="1021798" y="577850"/>
                  </a:lnTo>
                  <a:lnTo>
                    <a:pt x="991010" y="632460"/>
                  </a:lnTo>
                  <a:lnTo>
                    <a:pt x="987162" y="664210"/>
                  </a:lnTo>
                  <a:lnTo>
                    <a:pt x="990300" y="692150"/>
                  </a:lnTo>
                  <a:lnTo>
                    <a:pt x="1015405" y="741680"/>
                  </a:lnTo>
                  <a:lnTo>
                    <a:pt x="1063720" y="781050"/>
                  </a:lnTo>
                  <a:lnTo>
                    <a:pt x="1123878" y="801370"/>
                  </a:lnTo>
                  <a:lnTo>
                    <a:pt x="1157687" y="803910"/>
                  </a:lnTo>
                  <a:lnTo>
                    <a:pt x="1191466" y="800100"/>
                  </a:lnTo>
                  <a:lnTo>
                    <a:pt x="1222700" y="786130"/>
                  </a:lnTo>
                  <a:lnTo>
                    <a:pt x="1251388" y="764540"/>
                  </a:lnTo>
                  <a:lnTo>
                    <a:pt x="1275350" y="736600"/>
                  </a:lnTo>
                  <a:lnTo>
                    <a:pt x="1129267" y="736600"/>
                  </a:lnTo>
                  <a:lnTo>
                    <a:pt x="1111237" y="735330"/>
                  </a:lnTo>
                  <a:lnTo>
                    <a:pt x="1074999" y="722630"/>
                  </a:lnTo>
                  <a:lnTo>
                    <a:pt x="1040835" y="697230"/>
                  </a:lnTo>
                  <a:lnTo>
                    <a:pt x="1020319" y="659130"/>
                  </a:lnTo>
                  <a:lnTo>
                    <a:pt x="1023338" y="636270"/>
                  </a:lnTo>
                  <a:lnTo>
                    <a:pt x="1047496" y="596900"/>
                  </a:lnTo>
                  <a:lnTo>
                    <a:pt x="1094096" y="566420"/>
                  </a:lnTo>
                  <a:lnTo>
                    <a:pt x="1152833" y="549910"/>
                  </a:lnTo>
                  <a:lnTo>
                    <a:pt x="1186110" y="547370"/>
                  </a:lnTo>
                  <a:lnTo>
                    <a:pt x="1381686" y="547370"/>
                  </a:lnTo>
                  <a:lnTo>
                    <a:pt x="1369662" y="542290"/>
                  </a:lnTo>
                  <a:lnTo>
                    <a:pt x="1328214" y="530860"/>
                  </a:lnTo>
                  <a:lnTo>
                    <a:pt x="1325954" y="519430"/>
                  </a:lnTo>
                  <a:lnTo>
                    <a:pt x="1271372" y="519430"/>
                  </a:lnTo>
                  <a:lnTo>
                    <a:pt x="1253371" y="515620"/>
                  </a:lnTo>
                  <a:lnTo>
                    <a:pt x="1235371" y="513080"/>
                  </a:lnTo>
                  <a:lnTo>
                    <a:pt x="1217371" y="511810"/>
                  </a:lnTo>
                  <a:close/>
                </a:path>
                <a:path w="1678940" h="836929">
                  <a:moveTo>
                    <a:pt x="480317" y="764540"/>
                  </a:moveTo>
                  <a:lnTo>
                    <a:pt x="473270" y="767080"/>
                  </a:lnTo>
                  <a:lnTo>
                    <a:pt x="465396" y="769620"/>
                  </a:lnTo>
                  <a:lnTo>
                    <a:pt x="456691" y="769620"/>
                  </a:lnTo>
                  <a:lnTo>
                    <a:pt x="447157" y="770890"/>
                  </a:lnTo>
                  <a:lnTo>
                    <a:pt x="482250" y="770890"/>
                  </a:lnTo>
                  <a:lnTo>
                    <a:pt x="480317" y="764540"/>
                  </a:lnTo>
                  <a:close/>
                </a:path>
                <a:path w="1678940" h="836929">
                  <a:moveTo>
                    <a:pt x="1001372" y="759460"/>
                  </a:moveTo>
                  <a:lnTo>
                    <a:pt x="993614" y="764540"/>
                  </a:lnTo>
                  <a:lnTo>
                    <a:pt x="985502" y="768350"/>
                  </a:lnTo>
                  <a:lnTo>
                    <a:pt x="968214" y="770890"/>
                  </a:lnTo>
                  <a:lnTo>
                    <a:pt x="1006701" y="770890"/>
                  </a:lnTo>
                  <a:lnTo>
                    <a:pt x="1001372" y="759460"/>
                  </a:lnTo>
                  <a:close/>
                </a:path>
                <a:path w="1678940" h="836929">
                  <a:moveTo>
                    <a:pt x="485053" y="647700"/>
                  </a:moveTo>
                  <a:lnTo>
                    <a:pt x="492276" y="708660"/>
                  </a:lnTo>
                  <a:lnTo>
                    <a:pt x="521527" y="740410"/>
                  </a:lnTo>
                  <a:lnTo>
                    <a:pt x="589262" y="764540"/>
                  </a:lnTo>
                  <a:lnTo>
                    <a:pt x="614812" y="762000"/>
                  </a:lnTo>
                  <a:lnTo>
                    <a:pt x="660048" y="741680"/>
                  </a:lnTo>
                  <a:lnTo>
                    <a:pt x="696108" y="699770"/>
                  </a:lnTo>
                  <a:lnTo>
                    <a:pt x="699801" y="692150"/>
                  </a:lnTo>
                  <a:lnTo>
                    <a:pt x="570316" y="692150"/>
                  </a:lnTo>
                  <a:lnTo>
                    <a:pt x="542606" y="689610"/>
                  </a:lnTo>
                  <a:lnTo>
                    <a:pt x="519159" y="680720"/>
                  </a:lnTo>
                  <a:lnTo>
                    <a:pt x="499974" y="666750"/>
                  </a:lnTo>
                  <a:lnTo>
                    <a:pt x="485053" y="647700"/>
                  </a:lnTo>
                  <a:close/>
                </a:path>
                <a:path w="1678940" h="836929">
                  <a:moveTo>
                    <a:pt x="1640847" y="748030"/>
                  </a:moveTo>
                  <a:lnTo>
                    <a:pt x="1631136" y="755650"/>
                  </a:lnTo>
                  <a:lnTo>
                    <a:pt x="1620004" y="760730"/>
                  </a:lnTo>
                  <a:lnTo>
                    <a:pt x="1607451" y="764540"/>
                  </a:lnTo>
                  <a:lnTo>
                    <a:pt x="1650900" y="764540"/>
                  </a:lnTo>
                  <a:lnTo>
                    <a:pt x="1640847" y="748030"/>
                  </a:lnTo>
                  <a:close/>
                </a:path>
                <a:path w="1678940" h="836929">
                  <a:moveTo>
                    <a:pt x="1381686" y="547370"/>
                  </a:moveTo>
                  <a:lnTo>
                    <a:pt x="1186110" y="547370"/>
                  </a:lnTo>
                  <a:lnTo>
                    <a:pt x="1237268" y="549910"/>
                  </a:lnTo>
                  <a:lnTo>
                    <a:pt x="1256451" y="553720"/>
                  </a:lnTo>
                  <a:lnTo>
                    <a:pt x="1271372" y="558800"/>
                  </a:lnTo>
                  <a:lnTo>
                    <a:pt x="1268952" y="591820"/>
                  </a:lnTo>
                  <a:lnTo>
                    <a:pt x="1268859" y="593090"/>
                  </a:lnTo>
                  <a:lnTo>
                    <a:pt x="1247924" y="656590"/>
                  </a:lnTo>
                  <a:lnTo>
                    <a:pt x="1207780" y="707390"/>
                  </a:lnTo>
                  <a:lnTo>
                    <a:pt x="1157570" y="734060"/>
                  </a:lnTo>
                  <a:lnTo>
                    <a:pt x="1129267" y="736600"/>
                  </a:lnTo>
                  <a:lnTo>
                    <a:pt x="1275350" y="736600"/>
                  </a:lnTo>
                  <a:lnTo>
                    <a:pt x="1299348" y="697230"/>
                  </a:lnTo>
                  <a:lnTo>
                    <a:pt x="1315069" y="656590"/>
                  </a:lnTo>
                  <a:lnTo>
                    <a:pt x="1324691" y="612140"/>
                  </a:lnTo>
                  <a:lnTo>
                    <a:pt x="1328214" y="563880"/>
                  </a:lnTo>
                  <a:lnTo>
                    <a:pt x="1417918" y="563880"/>
                  </a:lnTo>
                  <a:lnTo>
                    <a:pt x="1408741" y="558800"/>
                  </a:lnTo>
                  <a:lnTo>
                    <a:pt x="1381686" y="547370"/>
                  </a:lnTo>
                  <a:close/>
                </a:path>
                <a:path w="1678940" h="836929">
                  <a:moveTo>
                    <a:pt x="96632" y="391160"/>
                  </a:moveTo>
                  <a:lnTo>
                    <a:pt x="68210" y="391160"/>
                  </a:lnTo>
                  <a:lnTo>
                    <a:pt x="68210" y="502920"/>
                  </a:lnTo>
                  <a:lnTo>
                    <a:pt x="70936" y="542290"/>
                  </a:lnTo>
                  <a:lnTo>
                    <a:pt x="79816" y="581660"/>
                  </a:lnTo>
                  <a:lnTo>
                    <a:pt x="114632" y="643890"/>
                  </a:lnTo>
                  <a:lnTo>
                    <a:pt x="168869" y="684530"/>
                  </a:lnTo>
                  <a:lnTo>
                    <a:pt x="238736" y="698500"/>
                  </a:lnTo>
                  <a:lnTo>
                    <a:pt x="275921" y="694690"/>
                  </a:lnTo>
                  <a:lnTo>
                    <a:pt x="308842" y="683260"/>
                  </a:lnTo>
                  <a:lnTo>
                    <a:pt x="337500" y="662940"/>
                  </a:lnTo>
                  <a:lnTo>
                    <a:pt x="361895" y="636270"/>
                  </a:lnTo>
                  <a:lnTo>
                    <a:pt x="390314" y="636270"/>
                  </a:lnTo>
                  <a:lnTo>
                    <a:pt x="390314" y="624840"/>
                  </a:lnTo>
                  <a:lnTo>
                    <a:pt x="229264" y="624840"/>
                  </a:lnTo>
                  <a:lnTo>
                    <a:pt x="200488" y="623570"/>
                  </a:lnTo>
                  <a:lnTo>
                    <a:pt x="152171" y="607060"/>
                  </a:lnTo>
                  <a:lnTo>
                    <a:pt x="116881" y="576580"/>
                  </a:lnTo>
                  <a:lnTo>
                    <a:pt x="98882" y="533400"/>
                  </a:lnTo>
                  <a:lnTo>
                    <a:pt x="96632" y="508000"/>
                  </a:lnTo>
                  <a:lnTo>
                    <a:pt x="96632" y="391160"/>
                  </a:lnTo>
                  <a:close/>
                </a:path>
                <a:path w="1678940" h="836929">
                  <a:moveTo>
                    <a:pt x="663337" y="524510"/>
                  </a:moveTo>
                  <a:lnTo>
                    <a:pt x="579789" y="524510"/>
                  </a:lnTo>
                  <a:lnTo>
                    <a:pt x="598529" y="525780"/>
                  </a:lnTo>
                  <a:lnTo>
                    <a:pt x="615908" y="529590"/>
                  </a:lnTo>
                  <a:lnTo>
                    <a:pt x="658807" y="554990"/>
                  </a:lnTo>
                  <a:lnTo>
                    <a:pt x="674527" y="591820"/>
                  </a:lnTo>
                  <a:lnTo>
                    <a:pt x="672632" y="612140"/>
                  </a:lnTo>
                  <a:lnTo>
                    <a:pt x="657475" y="647700"/>
                  </a:lnTo>
                  <a:lnTo>
                    <a:pt x="628224" y="675640"/>
                  </a:lnTo>
                  <a:lnTo>
                    <a:pt x="591276" y="690880"/>
                  </a:lnTo>
                  <a:lnTo>
                    <a:pt x="570316" y="692150"/>
                  </a:lnTo>
                  <a:lnTo>
                    <a:pt x="699801" y="692150"/>
                  </a:lnTo>
                  <a:lnTo>
                    <a:pt x="707802" y="675640"/>
                  </a:lnTo>
                  <a:lnTo>
                    <a:pt x="714819" y="648970"/>
                  </a:lnTo>
                  <a:lnTo>
                    <a:pt x="717056" y="621030"/>
                  </a:lnTo>
                  <a:lnTo>
                    <a:pt x="717157" y="619760"/>
                  </a:lnTo>
                  <a:lnTo>
                    <a:pt x="713250" y="595630"/>
                  </a:lnTo>
                  <a:lnTo>
                    <a:pt x="701526" y="570230"/>
                  </a:lnTo>
                  <a:lnTo>
                    <a:pt x="681988" y="543560"/>
                  </a:lnTo>
                  <a:lnTo>
                    <a:pt x="663337" y="524510"/>
                  </a:lnTo>
                  <a:close/>
                </a:path>
                <a:path w="1678940" h="836929">
                  <a:moveTo>
                    <a:pt x="390314" y="391160"/>
                  </a:moveTo>
                  <a:lnTo>
                    <a:pt x="361895" y="391160"/>
                  </a:lnTo>
                  <a:lnTo>
                    <a:pt x="361895" y="558800"/>
                  </a:lnTo>
                  <a:lnTo>
                    <a:pt x="335488" y="588010"/>
                  </a:lnTo>
                  <a:lnTo>
                    <a:pt x="304580" y="608330"/>
                  </a:lnTo>
                  <a:lnTo>
                    <a:pt x="269171" y="621030"/>
                  </a:lnTo>
                  <a:lnTo>
                    <a:pt x="229264" y="624840"/>
                  </a:lnTo>
                  <a:lnTo>
                    <a:pt x="390314" y="624840"/>
                  </a:lnTo>
                  <a:lnTo>
                    <a:pt x="390314" y="614680"/>
                  </a:lnTo>
                  <a:lnTo>
                    <a:pt x="436262" y="575310"/>
                  </a:lnTo>
                  <a:lnTo>
                    <a:pt x="483157" y="547370"/>
                  </a:lnTo>
                  <a:lnTo>
                    <a:pt x="527582" y="530860"/>
                  </a:lnTo>
                  <a:lnTo>
                    <a:pt x="390314" y="530860"/>
                  </a:lnTo>
                  <a:lnTo>
                    <a:pt x="390314" y="391160"/>
                  </a:lnTo>
                  <a:close/>
                </a:path>
                <a:path w="1678940" h="836929">
                  <a:moveTo>
                    <a:pt x="1508215" y="391160"/>
                  </a:moveTo>
                  <a:lnTo>
                    <a:pt x="1479792" y="391160"/>
                  </a:lnTo>
                  <a:lnTo>
                    <a:pt x="1479792" y="603250"/>
                  </a:lnTo>
                  <a:lnTo>
                    <a:pt x="1508215" y="603250"/>
                  </a:lnTo>
                  <a:lnTo>
                    <a:pt x="1508215" y="391160"/>
                  </a:lnTo>
                  <a:close/>
                </a:path>
                <a:path w="1678940" h="836929">
                  <a:moveTo>
                    <a:pt x="541892" y="458470"/>
                  </a:moveTo>
                  <a:lnTo>
                    <a:pt x="508617" y="462280"/>
                  </a:lnTo>
                  <a:lnTo>
                    <a:pt x="472262" y="476250"/>
                  </a:lnTo>
                  <a:lnTo>
                    <a:pt x="432828" y="499110"/>
                  </a:lnTo>
                  <a:lnTo>
                    <a:pt x="390314" y="530860"/>
                  </a:lnTo>
                  <a:lnTo>
                    <a:pt x="527582" y="530860"/>
                  </a:lnTo>
                  <a:lnTo>
                    <a:pt x="531000" y="529590"/>
                  </a:lnTo>
                  <a:lnTo>
                    <a:pt x="579789" y="524510"/>
                  </a:lnTo>
                  <a:lnTo>
                    <a:pt x="663337" y="524510"/>
                  </a:lnTo>
                  <a:lnTo>
                    <a:pt x="654634" y="515620"/>
                  </a:lnTo>
                  <a:lnTo>
                    <a:pt x="624139" y="490220"/>
                  </a:lnTo>
                  <a:lnTo>
                    <a:pt x="595184" y="472440"/>
                  </a:lnTo>
                  <a:lnTo>
                    <a:pt x="567769" y="461010"/>
                  </a:lnTo>
                  <a:lnTo>
                    <a:pt x="541892" y="458470"/>
                  </a:lnTo>
                  <a:close/>
                </a:path>
                <a:path w="1678940" h="836929">
                  <a:moveTo>
                    <a:pt x="1280845" y="391160"/>
                  </a:moveTo>
                  <a:lnTo>
                    <a:pt x="1238213" y="391160"/>
                  </a:lnTo>
                  <a:lnTo>
                    <a:pt x="1249879" y="412750"/>
                  </a:lnTo>
                  <a:lnTo>
                    <a:pt x="1259294" y="441960"/>
                  </a:lnTo>
                  <a:lnTo>
                    <a:pt x="1266458" y="477520"/>
                  </a:lnTo>
                  <a:lnTo>
                    <a:pt x="1271372" y="519430"/>
                  </a:lnTo>
                  <a:lnTo>
                    <a:pt x="1325954" y="519430"/>
                  </a:lnTo>
                  <a:lnTo>
                    <a:pt x="1319925" y="488950"/>
                  </a:lnTo>
                  <a:lnTo>
                    <a:pt x="1309267" y="450850"/>
                  </a:lnTo>
                  <a:lnTo>
                    <a:pt x="1296241" y="419100"/>
                  </a:lnTo>
                  <a:lnTo>
                    <a:pt x="1280845" y="391160"/>
                  </a:lnTo>
                  <a:close/>
                </a:path>
                <a:path w="1678940" h="836929">
                  <a:moveTo>
                    <a:pt x="773052" y="335280"/>
                  </a:moveTo>
                  <a:lnTo>
                    <a:pt x="0" y="335280"/>
                  </a:lnTo>
                  <a:lnTo>
                    <a:pt x="0" y="391160"/>
                  </a:lnTo>
                  <a:lnTo>
                    <a:pt x="773052" y="391160"/>
                  </a:lnTo>
                  <a:lnTo>
                    <a:pt x="773052" y="335280"/>
                  </a:lnTo>
                  <a:close/>
                </a:path>
                <a:path w="1678940" h="836929">
                  <a:moveTo>
                    <a:pt x="945477" y="335280"/>
                  </a:moveTo>
                  <a:lnTo>
                    <a:pt x="773052" y="335280"/>
                  </a:lnTo>
                  <a:lnTo>
                    <a:pt x="773052" y="391160"/>
                  </a:lnTo>
                  <a:lnTo>
                    <a:pt x="945477" y="391160"/>
                  </a:lnTo>
                  <a:lnTo>
                    <a:pt x="945477" y="335280"/>
                  </a:lnTo>
                  <a:close/>
                </a:path>
                <a:path w="1678940" h="836929">
                  <a:moveTo>
                    <a:pt x="1610533" y="335280"/>
                  </a:moveTo>
                  <a:lnTo>
                    <a:pt x="945477" y="335280"/>
                  </a:lnTo>
                  <a:lnTo>
                    <a:pt x="945477" y="391160"/>
                  </a:lnTo>
                  <a:lnTo>
                    <a:pt x="1610533" y="391160"/>
                  </a:lnTo>
                  <a:lnTo>
                    <a:pt x="1610533" y="335280"/>
                  </a:lnTo>
                  <a:close/>
                </a:path>
                <a:path w="1678940" h="836929">
                  <a:moveTo>
                    <a:pt x="1526214" y="0"/>
                  </a:moveTo>
                  <a:lnTo>
                    <a:pt x="1469372" y="13970"/>
                  </a:lnTo>
                  <a:lnTo>
                    <a:pt x="1422003" y="54610"/>
                  </a:lnTo>
                  <a:lnTo>
                    <a:pt x="1390030" y="114300"/>
                  </a:lnTo>
                  <a:lnTo>
                    <a:pt x="1379465" y="182880"/>
                  </a:lnTo>
                  <a:lnTo>
                    <a:pt x="1379461" y="185420"/>
                  </a:lnTo>
                  <a:lnTo>
                    <a:pt x="1381475" y="214630"/>
                  </a:lnTo>
                  <a:lnTo>
                    <a:pt x="1398291" y="267970"/>
                  </a:lnTo>
                  <a:lnTo>
                    <a:pt x="1430620" y="311150"/>
                  </a:lnTo>
                  <a:lnTo>
                    <a:pt x="1470646" y="332740"/>
                  </a:lnTo>
                  <a:lnTo>
                    <a:pt x="1493058" y="335280"/>
                  </a:lnTo>
                  <a:lnTo>
                    <a:pt x="1493058" y="312420"/>
                  </a:lnTo>
                  <a:lnTo>
                    <a:pt x="1480682" y="311150"/>
                  </a:lnTo>
                  <a:lnTo>
                    <a:pt x="1468188" y="304800"/>
                  </a:lnTo>
                  <a:lnTo>
                    <a:pt x="1431656" y="265430"/>
                  </a:lnTo>
                  <a:lnTo>
                    <a:pt x="1417269" y="218440"/>
                  </a:lnTo>
                  <a:lnTo>
                    <a:pt x="1419371" y="185420"/>
                  </a:lnTo>
                  <a:lnTo>
                    <a:pt x="1436185" y="130810"/>
                  </a:lnTo>
                  <a:lnTo>
                    <a:pt x="1469106" y="90170"/>
                  </a:lnTo>
                  <a:lnTo>
                    <a:pt x="1513870" y="69850"/>
                  </a:lnTo>
                  <a:lnTo>
                    <a:pt x="1540427" y="67310"/>
                  </a:lnTo>
                  <a:lnTo>
                    <a:pt x="1637560" y="67310"/>
                  </a:lnTo>
                  <a:lnTo>
                    <a:pt x="1629122" y="52070"/>
                  </a:lnTo>
                  <a:lnTo>
                    <a:pt x="1613371" y="34290"/>
                  </a:lnTo>
                  <a:lnTo>
                    <a:pt x="1594425" y="19050"/>
                  </a:lnTo>
                  <a:lnTo>
                    <a:pt x="1573583" y="8890"/>
                  </a:lnTo>
                  <a:lnTo>
                    <a:pt x="1550846" y="2540"/>
                  </a:lnTo>
                  <a:lnTo>
                    <a:pt x="1526214" y="0"/>
                  </a:lnTo>
                  <a:close/>
                </a:path>
                <a:path w="1678940" h="836929">
                  <a:moveTo>
                    <a:pt x="1637560" y="67310"/>
                  </a:moveTo>
                  <a:lnTo>
                    <a:pt x="1540427" y="67310"/>
                  </a:lnTo>
                  <a:lnTo>
                    <a:pt x="1554933" y="68580"/>
                  </a:lnTo>
                  <a:lnTo>
                    <a:pt x="1568136" y="72390"/>
                  </a:lnTo>
                  <a:lnTo>
                    <a:pt x="1599400" y="101600"/>
                  </a:lnTo>
                  <a:lnTo>
                    <a:pt x="1611477" y="146050"/>
                  </a:lnTo>
                  <a:lnTo>
                    <a:pt x="1610441" y="152400"/>
                  </a:lnTo>
                  <a:lnTo>
                    <a:pt x="1576543" y="180340"/>
                  </a:lnTo>
                  <a:lnTo>
                    <a:pt x="1554634" y="184150"/>
                  </a:lnTo>
                  <a:lnTo>
                    <a:pt x="1573584" y="234950"/>
                  </a:lnTo>
                  <a:lnTo>
                    <a:pt x="1617281" y="203200"/>
                  </a:lnTo>
                  <a:lnTo>
                    <a:pt x="1644163" y="154940"/>
                  </a:lnTo>
                  <a:lnTo>
                    <a:pt x="1649373" y="118110"/>
                  </a:lnTo>
                  <a:lnTo>
                    <a:pt x="1647123" y="93980"/>
                  </a:lnTo>
                  <a:lnTo>
                    <a:pt x="1640372" y="72390"/>
                  </a:lnTo>
                  <a:lnTo>
                    <a:pt x="1637560" y="6731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822450" y="7178675"/>
            <a:ext cx="16598900" cy="219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" sz="16000" spc="-675" baseline="-1000" dirty="0">
                <a:solidFill>
                  <a:srgbClr val="FEFEFE"/>
                </a:solidFill>
                <a:latin typeface="Courier New" panose="02070309020205020404"/>
                <a:cs typeface="Courier New" panose="02070309020205020404"/>
              </a:rPr>
              <a:t>Welcome to</a:t>
            </a:r>
            <a:r>
              <a:rPr lang="en-US" altLang="" sz="13000" spc="-675" baseline="-1000" dirty="0">
                <a:solidFill>
                  <a:srgbClr val="FEFEFE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1825" spc="-675" baseline="-1000" dirty="0">
                <a:solidFill>
                  <a:srgbClr val="FEFEFE"/>
                </a:solidFill>
                <a:latin typeface="Courier New" panose="02070309020205020404"/>
                <a:cs typeface="Courier New" panose="02070309020205020404"/>
              </a:rPr>
              <a:t>Corbett</a:t>
            </a:r>
            <a:endParaRPr sz="21825" baseline="-100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8497" y="10741290"/>
            <a:ext cx="9552940" cy="464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5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850" spc="-18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50" spc="-12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PREMIUM</a:t>
            </a:r>
            <a:r>
              <a:rPr sz="2850" spc="-55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50" spc="-204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FARM</a:t>
            </a:r>
            <a:r>
              <a:rPr sz="2850" spc="25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50" spc="-1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PLOTS</a:t>
            </a:r>
            <a:r>
              <a:rPr sz="2850" spc="-114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50" spc="-15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AT</a:t>
            </a:r>
            <a:r>
              <a:rPr sz="2850" spc="-25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50" spc="-19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RAMNAGAR,</a:t>
            </a:r>
            <a:r>
              <a:rPr sz="2850" spc="1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5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JIM</a:t>
            </a:r>
            <a:r>
              <a:rPr sz="2850" spc="-60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50" spc="-35" dirty="0">
                <a:solidFill>
                  <a:srgbClr val="FEFEFE"/>
                </a:solidFill>
                <a:latin typeface="Times New Roman" panose="02020603050405020304"/>
                <a:cs typeface="Times New Roman" panose="02020603050405020304"/>
              </a:rPr>
              <a:t>CORBETT</a:t>
            </a:r>
            <a:endParaRPr sz="285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76290" y="0"/>
            <a:ext cx="19527809" cy="113039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56225" y="4556941"/>
            <a:ext cx="1293495" cy="6877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35"/>
              </a:spcBef>
            </a:pPr>
            <a:r>
              <a:rPr sz="2250" spc="-10" dirty="0">
                <a:latin typeface="Times New Roman" panose="02020603050405020304"/>
                <a:cs typeface="Times New Roman" panose="02020603050405020304"/>
              </a:rPr>
              <a:t>Gated</a:t>
            </a:r>
            <a:endParaRPr sz="22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2590"/>
              </a:lnSpc>
            </a:pPr>
            <a:r>
              <a:rPr sz="2250" spc="-85" dirty="0">
                <a:latin typeface="Times New Roman" panose="02020603050405020304"/>
                <a:cs typeface="Times New Roman" panose="02020603050405020304"/>
              </a:rPr>
              <a:t>Community</a:t>
            </a:r>
            <a:endParaRPr sz="22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0840" y="7165830"/>
            <a:ext cx="151066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-100" dirty="0">
                <a:latin typeface="Times New Roman" panose="02020603050405020304"/>
                <a:cs typeface="Times New Roman" panose="02020603050405020304"/>
              </a:rPr>
              <a:t>Power</a:t>
            </a:r>
            <a:r>
              <a:rPr sz="225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50" spc="-75" dirty="0">
                <a:latin typeface="Times New Roman" panose="02020603050405020304"/>
                <a:cs typeface="Times New Roman" panose="02020603050405020304"/>
              </a:rPr>
              <a:t>Supply</a:t>
            </a:r>
            <a:endParaRPr sz="22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824" y="4624176"/>
            <a:ext cx="2033905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440"/>
              </a:lnSpc>
              <a:spcBef>
                <a:spcPts val="95"/>
              </a:spcBef>
            </a:pPr>
            <a:r>
              <a:rPr sz="2050" spc="-145" dirty="0">
                <a:latin typeface="Cambria" panose="02040503050406030204"/>
                <a:cs typeface="Cambria" panose="02040503050406030204"/>
              </a:rPr>
              <a:t>24*7</a:t>
            </a:r>
            <a:r>
              <a:rPr sz="2050" spc="5" dirty="0">
                <a:latin typeface="Cambria" panose="02040503050406030204"/>
                <a:cs typeface="Cambria" panose="02040503050406030204"/>
              </a:rPr>
              <a:t> </a:t>
            </a:r>
            <a:r>
              <a:rPr sz="2050" spc="-30" dirty="0">
                <a:latin typeface="Cambria" panose="02040503050406030204"/>
                <a:cs typeface="Cambria" panose="02040503050406030204"/>
              </a:rPr>
              <a:t>Security</a:t>
            </a:r>
            <a:r>
              <a:rPr sz="2050" spc="30" dirty="0">
                <a:latin typeface="Cambria" panose="02040503050406030204"/>
                <a:cs typeface="Cambria" panose="02040503050406030204"/>
              </a:rPr>
              <a:t> </a:t>
            </a:r>
            <a:r>
              <a:rPr sz="2050" spc="-20" dirty="0">
                <a:latin typeface="Cambria" panose="02040503050406030204"/>
                <a:cs typeface="Cambria" panose="02040503050406030204"/>
              </a:rPr>
              <a:t>with</a:t>
            </a:r>
            <a:endParaRPr sz="2050">
              <a:latin typeface="Cambria" panose="02040503050406030204"/>
              <a:cs typeface="Cambria" panose="02040503050406030204"/>
            </a:endParaRPr>
          </a:p>
          <a:p>
            <a:pPr marL="12700">
              <a:lnSpc>
                <a:spcPts val="2560"/>
              </a:lnSpc>
            </a:pPr>
            <a:r>
              <a:rPr sz="2150" spc="-10" dirty="0">
                <a:latin typeface="Cambria" panose="02040503050406030204"/>
                <a:cs typeface="Cambria" panose="02040503050406030204"/>
              </a:rPr>
              <a:t>CCTV</a:t>
            </a:r>
            <a:r>
              <a:rPr sz="2150" spc="-105" dirty="0">
                <a:latin typeface="Cambria" panose="02040503050406030204"/>
                <a:cs typeface="Cambria" panose="02040503050406030204"/>
              </a:rPr>
              <a:t> </a:t>
            </a:r>
            <a:r>
              <a:rPr sz="2150" spc="-70" dirty="0">
                <a:latin typeface="Cambria" panose="02040503050406030204"/>
                <a:cs typeface="Cambria" panose="02040503050406030204"/>
              </a:rPr>
              <a:t>Surveillance</a:t>
            </a:r>
            <a:endParaRPr sz="215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0034" y="7192025"/>
            <a:ext cx="148907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-75" dirty="0">
                <a:latin typeface="Times New Roman" panose="02020603050405020304"/>
                <a:cs typeface="Times New Roman" panose="02020603050405020304"/>
              </a:rPr>
              <a:t>Water </a:t>
            </a:r>
            <a:r>
              <a:rPr sz="2250" spc="-80" dirty="0">
                <a:latin typeface="Times New Roman" panose="02020603050405020304"/>
                <a:cs typeface="Times New Roman" panose="02020603050405020304"/>
              </a:rPr>
              <a:t>Supply</a:t>
            </a:r>
            <a:endParaRPr sz="22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6447" y="8585460"/>
            <a:ext cx="4057015" cy="990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2200" spc="-85" dirty="0">
                <a:latin typeface="Times New Roman" panose="02020603050405020304"/>
                <a:cs typeface="Times New Roman" panose="02020603050405020304"/>
              </a:rPr>
              <a:t>Only</a:t>
            </a:r>
            <a:r>
              <a:rPr sz="2200" spc="-55" dirty="0">
                <a:latin typeface="Times New Roman" panose="02020603050405020304"/>
                <a:cs typeface="Times New Roman" panose="02020603050405020304"/>
              </a:rPr>
              <a:t> Peaceful</a:t>
            </a:r>
            <a:r>
              <a:rPr sz="22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20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calm</a:t>
            </a:r>
            <a:r>
              <a:rPr sz="2200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environment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2310"/>
              </a:spcBef>
            </a:pPr>
            <a:r>
              <a:rPr sz="2200" spc="-105" dirty="0">
                <a:latin typeface="Times New Roman" panose="02020603050405020304"/>
                <a:cs typeface="Times New Roman" panose="02020603050405020304"/>
              </a:rPr>
              <a:t>Air</a:t>
            </a:r>
            <a:r>
              <a:rPr sz="22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75" dirty="0">
                <a:latin typeface="Times New Roman" panose="02020603050405020304"/>
                <a:cs typeface="Times New Roman" panose="02020603050405020304"/>
              </a:rPr>
              <a:t>Quality</a:t>
            </a:r>
            <a:r>
              <a:rPr sz="22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Index</a:t>
            </a:r>
            <a:r>
              <a:rPr sz="2200" spc="-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140" dirty="0">
                <a:latin typeface="Times New Roman" panose="02020603050405020304"/>
                <a:cs typeface="Times New Roman" panose="02020603050405020304"/>
              </a:rPr>
              <a:t>25</a:t>
            </a:r>
            <a:r>
              <a:rPr sz="2200" spc="-1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year</a:t>
            </a:r>
            <a:r>
              <a:rPr sz="22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around.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0601" y="4640038"/>
            <a:ext cx="1304925" cy="3435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-20" dirty="0">
                <a:latin typeface="Cambria" panose="02040503050406030204"/>
                <a:cs typeface="Cambria" panose="02040503050406030204"/>
              </a:rPr>
              <a:t>Wide</a:t>
            </a:r>
            <a:r>
              <a:rPr sz="2050" spc="-80" dirty="0">
                <a:latin typeface="Cambria" panose="02040503050406030204"/>
                <a:cs typeface="Cambria" panose="02040503050406030204"/>
              </a:rPr>
              <a:t> </a:t>
            </a:r>
            <a:r>
              <a:rPr sz="2050" spc="-35" dirty="0">
                <a:latin typeface="Cambria" panose="02040503050406030204"/>
                <a:cs typeface="Cambria" panose="02040503050406030204"/>
              </a:rPr>
              <a:t>Roads</a:t>
            </a:r>
            <a:endParaRPr sz="205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93149" y="7191443"/>
            <a:ext cx="2199640" cy="6527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635">
              <a:lnSpc>
                <a:spcPts val="2430"/>
              </a:lnSpc>
              <a:spcBef>
                <a:spcPts val="240"/>
              </a:spcBef>
            </a:pPr>
            <a:r>
              <a:rPr sz="2050" spc="-25" dirty="0">
                <a:latin typeface="Cambria" panose="02040503050406030204"/>
                <a:cs typeface="Cambria" panose="02040503050406030204"/>
              </a:rPr>
              <a:t>Dedicated</a:t>
            </a:r>
            <a:r>
              <a:rPr sz="2050" spc="10" dirty="0">
                <a:latin typeface="Cambria" panose="02040503050406030204"/>
                <a:cs typeface="Cambria" panose="02040503050406030204"/>
              </a:rPr>
              <a:t> </a:t>
            </a:r>
            <a:r>
              <a:rPr sz="2050" spc="-35" dirty="0">
                <a:latin typeface="Cambria" panose="02040503050406030204"/>
                <a:cs typeface="Cambria" panose="02040503050406030204"/>
              </a:rPr>
              <a:t>area</a:t>
            </a:r>
            <a:r>
              <a:rPr sz="2050" spc="-80" dirty="0">
                <a:latin typeface="Cambria" panose="02040503050406030204"/>
                <a:cs typeface="Cambria" panose="02040503050406030204"/>
              </a:rPr>
              <a:t> </a:t>
            </a:r>
            <a:r>
              <a:rPr sz="2050" spc="-25" dirty="0">
                <a:latin typeface="Cambria" panose="02040503050406030204"/>
                <a:cs typeface="Cambria" panose="02040503050406030204"/>
              </a:rPr>
              <a:t>for </a:t>
            </a:r>
            <a:r>
              <a:rPr sz="2050" dirty="0">
                <a:latin typeface="Cambria" panose="02040503050406030204"/>
                <a:cs typeface="Cambria" panose="02040503050406030204"/>
              </a:rPr>
              <a:t>Cafe</a:t>
            </a:r>
            <a:r>
              <a:rPr sz="2050" spc="50" dirty="0">
                <a:latin typeface="Cambria" panose="02040503050406030204"/>
                <a:cs typeface="Cambria" panose="02040503050406030204"/>
              </a:rPr>
              <a:t> </a:t>
            </a:r>
            <a:r>
              <a:rPr sz="2050" spc="-35" dirty="0">
                <a:latin typeface="Cambria" panose="02040503050406030204"/>
                <a:cs typeface="Cambria" panose="02040503050406030204"/>
              </a:rPr>
              <a:t>and</a:t>
            </a:r>
            <a:r>
              <a:rPr sz="2050" spc="-55" dirty="0">
                <a:latin typeface="Cambria" panose="02040503050406030204"/>
                <a:cs typeface="Cambria" panose="02040503050406030204"/>
              </a:rPr>
              <a:t> </a:t>
            </a:r>
            <a:r>
              <a:rPr sz="2050" spc="-20" dirty="0">
                <a:latin typeface="Cambria" panose="02040503050406030204"/>
                <a:cs typeface="Cambria" panose="02040503050406030204"/>
              </a:rPr>
              <a:t>Swimming</a:t>
            </a:r>
            <a:endParaRPr sz="2050">
              <a:latin typeface="Cambria" panose="02040503050406030204"/>
              <a:cs typeface="Cambria" panose="02040503050406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20104100" cy="113039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28093" y="2490437"/>
            <a:ext cx="5904865" cy="4923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2545" marR="5080" indent="-2540">
              <a:lnSpc>
                <a:spcPct val="108000"/>
              </a:lnSpc>
              <a:spcBef>
                <a:spcPts val="90"/>
              </a:spcBef>
              <a:buAutoNum type="arabicPeriod"/>
              <a:tabLst>
                <a:tab pos="42545" algn="l"/>
                <a:tab pos="320675" algn="l"/>
              </a:tabLst>
            </a:pPr>
            <a:r>
              <a:rPr sz="1850" spc="100" dirty="0">
                <a:latin typeface="Calibri" panose="020F0502020204030204"/>
                <a:cs typeface="Calibri" panose="020F0502020204030204"/>
              </a:rPr>
              <a:t>Exclusive</a:t>
            </a:r>
            <a:r>
              <a:rPr sz="1850" spc="480" dirty="0">
                <a:latin typeface="Calibri" panose="020F0502020204030204"/>
                <a:cs typeface="Calibri" panose="020F0502020204030204"/>
              </a:rPr>
              <a:t> </a:t>
            </a:r>
            <a:r>
              <a:rPr sz="1850" spc="105" dirty="0">
                <a:latin typeface="Calibri" panose="020F0502020204030204"/>
                <a:cs typeface="Calibri" panose="020F0502020204030204"/>
              </a:rPr>
              <a:t>Residential</a:t>
            </a:r>
            <a:r>
              <a:rPr sz="1850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sz="1850" spc="95" dirty="0">
                <a:latin typeface="Calibri" panose="020F0502020204030204"/>
                <a:cs typeface="Calibri" panose="020F0502020204030204"/>
              </a:rPr>
              <a:t>Clubhouse:</a:t>
            </a:r>
            <a:r>
              <a:rPr sz="1850" spc="420" dirty="0">
                <a:latin typeface="Calibri" panose="020F0502020204030204"/>
                <a:cs typeface="Calibri" panose="020F0502020204030204"/>
              </a:rPr>
              <a:t> </a:t>
            </a:r>
            <a:r>
              <a:rPr sz="1850" dirty="0">
                <a:latin typeface="Calibri" panose="020F0502020204030204"/>
                <a:cs typeface="Calibri" panose="020F0502020204030204"/>
              </a:rPr>
              <a:t>Offers</a:t>
            </a:r>
            <a:r>
              <a:rPr sz="1850" spc="450" dirty="0">
                <a:latin typeface="Calibri" panose="020F0502020204030204"/>
                <a:cs typeface="Calibri" panose="020F0502020204030204"/>
              </a:rPr>
              <a:t> </a:t>
            </a:r>
            <a:r>
              <a:rPr sz="1850" dirty="0">
                <a:latin typeface="Calibri" panose="020F0502020204030204"/>
                <a:cs typeface="Calibri" panose="020F0502020204030204"/>
              </a:rPr>
              <a:t>a</a:t>
            </a:r>
            <a:r>
              <a:rPr sz="1850" spc="365" dirty="0">
                <a:latin typeface="Calibri" panose="020F0502020204030204"/>
                <a:cs typeface="Calibri" panose="020F0502020204030204"/>
              </a:rPr>
              <a:t> </a:t>
            </a:r>
            <a:r>
              <a:rPr sz="1850" spc="70" dirty="0">
                <a:latin typeface="Calibri" panose="020F0502020204030204"/>
                <a:cs typeface="Calibri" panose="020F0502020204030204"/>
              </a:rPr>
              <a:t>blend</a:t>
            </a:r>
            <a:r>
              <a:rPr sz="1850" spc="440" dirty="0">
                <a:latin typeface="Calibri" panose="020F0502020204030204"/>
                <a:cs typeface="Calibri" panose="020F0502020204030204"/>
              </a:rPr>
              <a:t> </a:t>
            </a:r>
            <a:r>
              <a:rPr sz="1850" spc="45" dirty="0">
                <a:latin typeface="Calibri" panose="020F0502020204030204"/>
                <a:cs typeface="Calibri" panose="020F0502020204030204"/>
              </a:rPr>
              <a:t>of </a:t>
            </a:r>
            <a:r>
              <a:rPr sz="1850" spc="55" dirty="0">
                <a:latin typeface="Calibri" panose="020F0502020204030204"/>
                <a:cs typeface="Calibri" panose="020F0502020204030204"/>
              </a:rPr>
              <a:t>modern</a:t>
            </a:r>
            <a:r>
              <a:rPr sz="1850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sz="1850" spc="65" dirty="0">
                <a:latin typeface="Calibri" panose="020F0502020204030204"/>
                <a:cs typeface="Calibri" panose="020F0502020204030204"/>
              </a:rPr>
              <a:t>amenities,</a:t>
            </a:r>
            <a:r>
              <a:rPr sz="185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850" spc="60" dirty="0">
                <a:latin typeface="Calibri" panose="020F0502020204030204"/>
                <a:cs typeface="Calibri" panose="020F0502020204030204"/>
              </a:rPr>
              <a:t>comfort,</a:t>
            </a:r>
            <a:r>
              <a:rPr sz="185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50" spc="100" dirty="0">
                <a:latin typeface="Calibri" panose="020F0502020204030204"/>
                <a:cs typeface="Calibri" panose="020F0502020204030204"/>
              </a:rPr>
              <a:t>and</a:t>
            </a:r>
            <a:r>
              <a:rPr sz="185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850" spc="-10" dirty="0">
                <a:latin typeface="Calibri" panose="020F0502020204030204"/>
                <a:cs typeface="Calibri" panose="020F0502020204030204"/>
              </a:rPr>
              <a:t>style.</a:t>
            </a:r>
            <a:endParaRPr sz="185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AutoNum type="arabicPeriod"/>
            </a:pPr>
            <a:endParaRPr sz="1850">
              <a:latin typeface="Calibri" panose="020F0502020204030204"/>
              <a:cs typeface="Calibri" panose="020F0502020204030204"/>
            </a:endParaRPr>
          </a:p>
          <a:p>
            <a:pPr marL="280670" indent="-245110">
              <a:lnSpc>
                <a:spcPts val="2395"/>
              </a:lnSpc>
              <a:buAutoNum type="arabicPeriod"/>
              <a:tabLst>
                <a:tab pos="280670" algn="l"/>
              </a:tabLst>
            </a:pPr>
            <a:r>
              <a:rPr sz="2000" spc="65" dirty="0">
                <a:latin typeface="Calibri" panose="020F0502020204030204"/>
                <a:cs typeface="Calibri" panose="020F0502020204030204"/>
              </a:rPr>
              <a:t>Social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50" dirty="0">
                <a:latin typeface="Calibri" panose="020F0502020204030204"/>
                <a:cs typeface="Calibri" panose="020F0502020204030204"/>
              </a:rPr>
              <a:t>Hub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for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Residents: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8735" marR="30480">
              <a:lnSpc>
                <a:spcPts val="2390"/>
              </a:lnSpc>
              <a:spcBef>
                <a:spcPts val="85"/>
              </a:spcBef>
            </a:pPr>
            <a:r>
              <a:rPr sz="2000" dirty="0">
                <a:latin typeface="Calibri" panose="020F0502020204030204"/>
                <a:cs typeface="Calibri" panose="020F0502020204030204"/>
              </a:rPr>
              <a:t>Designed</a:t>
            </a:r>
            <a:r>
              <a:rPr sz="2000" spc="3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to</a:t>
            </a:r>
            <a:r>
              <a:rPr sz="2000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encourage</a:t>
            </a:r>
            <a:r>
              <a:rPr sz="2000" spc="39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relaxation,</a:t>
            </a:r>
            <a:r>
              <a:rPr sz="2000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entertainment,</a:t>
            </a:r>
            <a:r>
              <a:rPr sz="2000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and </a:t>
            </a:r>
            <a:r>
              <a:rPr sz="2000" dirty="0">
                <a:latin typeface="Calibri" panose="020F0502020204030204"/>
                <a:cs typeface="Calibri" panose="020F0502020204030204"/>
              </a:rPr>
              <a:t>community</a:t>
            </a:r>
            <a:r>
              <a:rPr sz="20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interaction.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80670" indent="-243840">
              <a:lnSpc>
                <a:spcPts val="2400"/>
              </a:lnSpc>
              <a:spcBef>
                <a:spcPts val="2175"/>
              </a:spcBef>
              <a:buAutoNum type="arabicPeriod" startAt="3"/>
              <a:tabLst>
                <a:tab pos="280670" algn="l"/>
              </a:tabLst>
            </a:pPr>
            <a:r>
              <a:rPr sz="2050" dirty="0">
                <a:latin typeface="Calibri" panose="020F0502020204030204"/>
                <a:cs typeface="Calibri" panose="020F0502020204030204"/>
              </a:rPr>
              <a:t>Swimming</a:t>
            </a:r>
            <a:r>
              <a:rPr sz="205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2050" spc="-10" dirty="0">
                <a:latin typeface="Calibri" panose="020F0502020204030204"/>
                <a:cs typeface="Calibri" panose="020F0502020204030204"/>
              </a:rPr>
              <a:t>Pool:</a:t>
            </a:r>
            <a:endParaRPr sz="2050">
              <a:latin typeface="Calibri" panose="020F0502020204030204"/>
              <a:cs typeface="Calibri" panose="020F0502020204030204"/>
            </a:endParaRPr>
          </a:p>
          <a:p>
            <a:pPr marL="37465">
              <a:lnSpc>
                <a:spcPts val="2460"/>
              </a:lnSpc>
            </a:pPr>
            <a:r>
              <a:rPr sz="2100" spc="-25" dirty="0">
                <a:latin typeface="Calibri" panose="020F0502020204030204"/>
                <a:cs typeface="Calibri" panose="020F0502020204030204"/>
              </a:rPr>
              <a:t>Residents</a:t>
            </a:r>
            <a:r>
              <a:rPr sz="21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40" dirty="0">
                <a:latin typeface="Calibri" panose="020F0502020204030204"/>
                <a:cs typeface="Calibri" panose="020F0502020204030204"/>
              </a:rPr>
              <a:t>can</a:t>
            </a:r>
            <a:r>
              <a:rPr sz="21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35" dirty="0">
                <a:latin typeface="Calibri" panose="020F0502020204030204"/>
                <a:cs typeface="Calibri" panose="020F0502020204030204"/>
              </a:rPr>
              <a:t>enjoy</a:t>
            </a:r>
            <a:r>
              <a:rPr sz="21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70" dirty="0">
                <a:latin typeface="Calibri" panose="020F0502020204030204"/>
                <a:cs typeface="Calibri" panose="020F0502020204030204"/>
              </a:rPr>
              <a:t>a</a:t>
            </a:r>
            <a:r>
              <a:rPr sz="2100" spc="-135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45" dirty="0">
                <a:latin typeface="Calibri" panose="020F0502020204030204"/>
                <a:cs typeface="Calibri" panose="020F0502020204030204"/>
              </a:rPr>
              <a:t>refreshing</a:t>
            </a:r>
            <a:r>
              <a:rPr sz="21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dirty="0">
                <a:latin typeface="Calibri" panose="020F0502020204030204"/>
                <a:cs typeface="Calibri" panose="020F0502020204030204"/>
              </a:rPr>
              <a:t>dip</a:t>
            </a:r>
            <a:r>
              <a:rPr sz="2100" spc="-50" dirty="0">
                <a:latin typeface="Calibri" panose="020F0502020204030204"/>
                <a:cs typeface="Calibri" panose="020F0502020204030204"/>
              </a:rPr>
              <a:t> in</a:t>
            </a:r>
            <a:r>
              <a:rPr sz="21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20" dirty="0">
                <a:latin typeface="Calibri" panose="020F0502020204030204"/>
                <a:cs typeface="Calibri" panose="020F0502020204030204"/>
              </a:rPr>
              <a:t>the</a:t>
            </a:r>
            <a:r>
              <a:rPr sz="21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20" dirty="0">
                <a:latin typeface="Calibri" panose="020F0502020204030204"/>
                <a:cs typeface="Calibri" panose="020F0502020204030204"/>
              </a:rPr>
              <a:t>inviting</a:t>
            </a:r>
            <a:r>
              <a:rPr sz="21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10" dirty="0">
                <a:latin typeface="Calibri" panose="020F0502020204030204"/>
                <a:cs typeface="Calibri" panose="020F0502020204030204"/>
              </a:rPr>
              <a:t>pool.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2100">
              <a:latin typeface="Calibri" panose="020F0502020204030204"/>
              <a:cs typeface="Calibri" panose="020F0502020204030204"/>
            </a:endParaRPr>
          </a:p>
          <a:p>
            <a:pPr marL="257810" indent="-245110">
              <a:lnSpc>
                <a:spcPts val="2400"/>
              </a:lnSpc>
              <a:buAutoNum type="arabicPeriod" startAt="4"/>
              <a:tabLst>
                <a:tab pos="257810" algn="l"/>
              </a:tabLst>
            </a:pPr>
            <a:r>
              <a:rPr sz="2050" dirty="0">
                <a:latin typeface="Calibri" panose="020F0502020204030204"/>
                <a:cs typeface="Calibri" panose="020F0502020204030204"/>
              </a:rPr>
              <a:t>Indoor</a:t>
            </a:r>
            <a:r>
              <a:rPr sz="2050" spc="85" dirty="0">
                <a:latin typeface="Calibri" panose="020F0502020204030204"/>
                <a:cs typeface="Calibri" panose="020F0502020204030204"/>
              </a:rPr>
              <a:t> </a:t>
            </a:r>
            <a:r>
              <a:rPr sz="2050" spc="-10" dirty="0">
                <a:latin typeface="Calibri" panose="020F0502020204030204"/>
                <a:cs typeface="Calibri" panose="020F0502020204030204"/>
              </a:rPr>
              <a:t>Games:</a:t>
            </a:r>
            <a:endParaRPr sz="2050">
              <a:latin typeface="Calibri" panose="020F0502020204030204"/>
              <a:cs typeface="Calibri" panose="020F0502020204030204"/>
            </a:endParaRPr>
          </a:p>
          <a:p>
            <a:pPr marL="16510" marR="1742440" indent="-635">
              <a:lnSpc>
                <a:spcPts val="2390"/>
              </a:lnSpc>
              <a:spcBef>
                <a:spcPts val="130"/>
              </a:spcBef>
              <a:tabLst>
                <a:tab pos="579755" algn="l"/>
                <a:tab pos="1292225" algn="l"/>
                <a:tab pos="2119630" algn="l"/>
                <a:tab pos="2584450" algn="l"/>
              </a:tabLst>
            </a:pPr>
            <a:r>
              <a:rPr sz="2100" dirty="0">
                <a:latin typeface="Calibri" panose="020F0502020204030204"/>
                <a:cs typeface="Calibri" panose="020F0502020204030204"/>
              </a:rPr>
              <a:t>Includes</a:t>
            </a:r>
            <a:r>
              <a:rPr sz="2100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dirty="0">
                <a:latin typeface="Calibri" panose="020F0502020204030204"/>
                <a:cs typeface="Calibri" panose="020F0502020204030204"/>
              </a:rPr>
              <a:t>exciting</a:t>
            </a:r>
            <a:r>
              <a:rPr sz="2100" spc="225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dirty="0">
                <a:latin typeface="Calibri" panose="020F0502020204030204"/>
                <a:cs typeface="Calibri" panose="020F0502020204030204"/>
              </a:rPr>
              <a:t>options</a:t>
            </a:r>
            <a:r>
              <a:rPr sz="2100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dirty="0">
                <a:latin typeface="Calibri" panose="020F0502020204030204"/>
                <a:cs typeface="Calibri" panose="020F0502020204030204"/>
              </a:rPr>
              <a:t>like</a:t>
            </a:r>
            <a:r>
              <a:rPr sz="21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10" dirty="0">
                <a:latin typeface="Calibri" panose="020F0502020204030204"/>
                <a:cs typeface="Calibri" panose="020F0502020204030204"/>
              </a:rPr>
              <a:t>billiards </a:t>
            </a:r>
            <a:r>
              <a:rPr sz="2100" spc="-25" dirty="0">
                <a:latin typeface="Calibri" panose="020F0502020204030204"/>
                <a:cs typeface="Calibri" panose="020F0502020204030204"/>
              </a:rPr>
              <a:t>and</a:t>
            </a:r>
            <a:r>
              <a:rPr sz="2100" dirty="0">
                <a:latin typeface="Calibri" panose="020F0502020204030204"/>
                <a:cs typeface="Calibri" panose="020F0502020204030204"/>
              </a:rPr>
              <a:t>	</a:t>
            </a:r>
            <a:r>
              <a:rPr sz="2100" spc="-10" dirty="0">
                <a:latin typeface="Calibri" panose="020F0502020204030204"/>
                <a:cs typeface="Calibri" panose="020F0502020204030204"/>
              </a:rPr>
              <a:t>table</a:t>
            </a:r>
            <a:r>
              <a:rPr sz="2100" dirty="0">
                <a:latin typeface="Calibri" panose="020F0502020204030204"/>
                <a:cs typeface="Calibri" panose="020F0502020204030204"/>
              </a:rPr>
              <a:t>	</a:t>
            </a:r>
            <a:r>
              <a:rPr sz="2100" spc="-10" dirty="0">
                <a:latin typeface="Calibri" panose="020F0502020204030204"/>
                <a:cs typeface="Calibri" panose="020F0502020204030204"/>
              </a:rPr>
              <a:t>tennis</a:t>
            </a:r>
            <a:r>
              <a:rPr sz="2100" dirty="0">
                <a:latin typeface="Calibri" panose="020F0502020204030204"/>
                <a:cs typeface="Calibri" panose="020F0502020204030204"/>
              </a:rPr>
              <a:t>	</a:t>
            </a:r>
            <a:r>
              <a:rPr sz="2100" spc="-25" dirty="0">
                <a:latin typeface="Calibri" panose="020F0502020204030204"/>
                <a:cs typeface="Calibri" panose="020F0502020204030204"/>
              </a:rPr>
              <a:t>for</a:t>
            </a:r>
            <a:r>
              <a:rPr sz="2100" dirty="0">
                <a:latin typeface="Calibri" panose="020F0502020204030204"/>
                <a:cs typeface="Calibri" panose="020F0502020204030204"/>
              </a:rPr>
              <a:t>	</a:t>
            </a:r>
            <a:r>
              <a:rPr sz="2100" spc="-10" dirty="0">
                <a:latin typeface="Calibri" panose="020F0502020204030204"/>
                <a:cs typeface="Calibri" panose="020F0502020204030204"/>
              </a:rPr>
              <a:t>casual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24130">
              <a:lnSpc>
                <a:spcPts val="2335"/>
              </a:lnSpc>
            </a:pPr>
            <a:r>
              <a:rPr sz="2100" spc="-55" dirty="0">
                <a:latin typeface="Calibri" panose="020F0502020204030204"/>
                <a:cs typeface="Calibri" panose="020F0502020204030204"/>
              </a:rPr>
              <a:t>friendly</a:t>
            </a:r>
            <a:r>
              <a:rPr sz="21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10" dirty="0">
                <a:latin typeface="Calibri" panose="020F0502020204030204"/>
                <a:cs typeface="Calibri" panose="020F0502020204030204"/>
              </a:rPr>
              <a:t>competition.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256540" indent="-240665">
              <a:lnSpc>
                <a:spcPct val="100000"/>
              </a:lnSpc>
              <a:spcBef>
                <a:spcPts val="2230"/>
              </a:spcBef>
              <a:buAutoNum type="arabicPeriod" startAt="5"/>
              <a:tabLst>
                <a:tab pos="256540" algn="l"/>
              </a:tabLst>
            </a:pPr>
            <a:r>
              <a:rPr sz="2050" dirty="0">
                <a:latin typeface="Calibri" panose="020F0502020204030204"/>
                <a:cs typeface="Calibri" panose="020F0502020204030204"/>
              </a:rPr>
              <a:t>Conference</a:t>
            </a:r>
            <a:r>
              <a:rPr sz="205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2050" spc="-10" dirty="0">
                <a:latin typeface="Calibri" panose="020F0502020204030204"/>
                <a:cs typeface="Calibri" panose="020F0502020204030204"/>
              </a:rPr>
              <a:t>Room:</a:t>
            </a:r>
            <a:endParaRPr sz="20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5750" y="7369715"/>
            <a:ext cx="543560" cy="34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-10" dirty="0">
                <a:latin typeface="Calibri" panose="020F0502020204030204"/>
                <a:cs typeface="Calibri" panose="020F0502020204030204"/>
              </a:rPr>
              <a:t>ideal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2466" y="7369715"/>
            <a:ext cx="3007995" cy="6534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455"/>
              </a:lnSpc>
              <a:spcBef>
                <a:spcPts val="125"/>
              </a:spcBef>
              <a:tabLst>
                <a:tab pos="819150" algn="l"/>
                <a:tab pos="2130425" algn="l"/>
              </a:tabLst>
            </a:pPr>
            <a:r>
              <a:rPr sz="2100" spc="-10" dirty="0">
                <a:latin typeface="Calibri" panose="020F0502020204030204"/>
                <a:cs typeface="Calibri" panose="020F0502020204030204"/>
              </a:rPr>
              <a:t>Fully</a:t>
            </a:r>
            <a:r>
              <a:rPr sz="2100" dirty="0">
                <a:latin typeface="Calibri" panose="020F0502020204030204"/>
                <a:cs typeface="Calibri" panose="020F0502020204030204"/>
              </a:rPr>
              <a:t>	</a:t>
            </a:r>
            <a:r>
              <a:rPr sz="2100" spc="-10" dirty="0">
                <a:latin typeface="Calibri" panose="020F0502020204030204"/>
                <a:cs typeface="Calibri" panose="020F0502020204030204"/>
              </a:rPr>
              <a:t>equipped</a:t>
            </a:r>
            <a:r>
              <a:rPr sz="2100" dirty="0">
                <a:latin typeface="Calibri" panose="020F0502020204030204"/>
                <a:cs typeface="Calibri" panose="020F0502020204030204"/>
              </a:rPr>
              <a:t>	</a:t>
            </a:r>
            <a:r>
              <a:rPr sz="2100" spc="-10" dirty="0">
                <a:latin typeface="Calibri" panose="020F0502020204030204"/>
                <a:cs typeface="Calibri" panose="020F0502020204030204"/>
              </a:rPr>
              <a:t>space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2299335">
              <a:lnSpc>
                <a:spcPts val="2455"/>
              </a:lnSpc>
            </a:pPr>
            <a:r>
              <a:rPr sz="2100" spc="-30" dirty="0">
                <a:latin typeface="Calibri" panose="020F0502020204030204"/>
                <a:cs typeface="Calibri" panose="020F0502020204030204"/>
              </a:rPr>
              <a:t>needs,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86672" y="7673578"/>
            <a:ext cx="1016635" cy="34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01320" algn="l"/>
              </a:tabLst>
            </a:pPr>
            <a:r>
              <a:rPr sz="2100" spc="-25" dirty="0">
                <a:latin typeface="Calibri" panose="020F0502020204030204"/>
                <a:cs typeface="Calibri" panose="020F0502020204030204"/>
              </a:rPr>
              <a:t>or</a:t>
            </a:r>
            <a:r>
              <a:rPr sz="2100" dirty="0">
                <a:latin typeface="Calibri" panose="020F0502020204030204"/>
                <a:cs typeface="Calibri" panose="020F0502020204030204"/>
              </a:rPr>
              <a:t>	</a:t>
            </a:r>
            <a:r>
              <a:rPr sz="2100" spc="-10" dirty="0">
                <a:latin typeface="Calibri" panose="020F0502020204030204"/>
                <a:cs typeface="Calibri" panose="020F0502020204030204"/>
              </a:rPr>
              <a:t>social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4971" y="7673578"/>
            <a:ext cx="2122170" cy="6534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5240" marR="5080" indent="-3175">
              <a:lnSpc>
                <a:spcPts val="2390"/>
              </a:lnSpc>
              <a:spcBef>
                <a:spcPts val="310"/>
              </a:spcBef>
              <a:tabLst>
                <a:tab pos="1217295" algn="l"/>
              </a:tabLst>
            </a:pPr>
            <a:r>
              <a:rPr sz="2100" spc="-10" dirty="0">
                <a:latin typeface="Calibri" panose="020F0502020204030204"/>
                <a:cs typeface="Calibri" panose="020F0502020204030204"/>
              </a:rPr>
              <a:t>meetings,</a:t>
            </a:r>
            <a:r>
              <a:rPr sz="2100" dirty="0">
                <a:latin typeface="Calibri" panose="020F0502020204030204"/>
                <a:cs typeface="Calibri" panose="020F0502020204030204"/>
              </a:rPr>
              <a:t>	</a:t>
            </a:r>
            <a:r>
              <a:rPr sz="2100" spc="-50" dirty="0">
                <a:latin typeface="Calibri" panose="020F0502020204030204"/>
                <a:cs typeface="Calibri" panose="020F0502020204030204"/>
              </a:rPr>
              <a:t>business </a:t>
            </a:r>
            <a:r>
              <a:rPr sz="2100" spc="-10" dirty="0">
                <a:latin typeface="Calibri" panose="020F0502020204030204"/>
                <a:cs typeface="Calibri" panose="020F0502020204030204"/>
              </a:rPr>
              <a:t>gatherings.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1086" y="8584879"/>
            <a:ext cx="4173854" cy="1250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2400"/>
              </a:lnSpc>
              <a:spcBef>
                <a:spcPts val="95"/>
              </a:spcBef>
            </a:pPr>
            <a:r>
              <a:rPr sz="2050" dirty="0">
                <a:latin typeface="Calibri" panose="020F0502020204030204"/>
                <a:cs typeface="Calibri" panose="020F0502020204030204"/>
              </a:rPr>
              <a:t>6.</a:t>
            </a:r>
            <a:r>
              <a:rPr sz="205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050" dirty="0">
                <a:latin typeface="Calibri" panose="020F0502020204030204"/>
                <a:cs typeface="Calibri" panose="020F0502020204030204"/>
              </a:rPr>
              <a:t>On-Site</a:t>
            </a:r>
            <a:r>
              <a:rPr sz="2050" spc="100" dirty="0">
                <a:latin typeface="Calibri" panose="020F0502020204030204"/>
                <a:cs typeface="Calibri" panose="020F0502020204030204"/>
              </a:rPr>
              <a:t> </a:t>
            </a:r>
            <a:r>
              <a:rPr sz="2050" spc="-10" dirty="0">
                <a:latin typeface="Calibri" panose="020F0502020204030204"/>
                <a:cs typeface="Calibri" panose="020F0502020204030204"/>
              </a:rPr>
              <a:t>Restaurant:</a:t>
            </a:r>
            <a:endParaRPr sz="2050">
              <a:latin typeface="Calibri" panose="020F0502020204030204"/>
              <a:cs typeface="Calibri" panose="020F0502020204030204"/>
            </a:endParaRPr>
          </a:p>
          <a:p>
            <a:pPr marL="13335" marR="5080" indent="39370" algn="just">
              <a:lnSpc>
                <a:spcPts val="2390"/>
              </a:lnSpc>
              <a:spcBef>
                <a:spcPts val="130"/>
              </a:spcBef>
            </a:pPr>
            <a:r>
              <a:rPr sz="2100" spc="-100" dirty="0">
                <a:latin typeface="Calibri" panose="020F0502020204030204"/>
                <a:cs typeface="Calibri" panose="020F0502020204030204"/>
              </a:rPr>
              <a:t>A</a:t>
            </a:r>
            <a:r>
              <a:rPr sz="21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50" dirty="0">
                <a:latin typeface="Calibri" panose="020F0502020204030204"/>
                <a:cs typeface="Calibri" panose="020F0502020204030204"/>
              </a:rPr>
              <a:t>perfect</a:t>
            </a:r>
            <a:r>
              <a:rPr sz="21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35" dirty="0">
                <a:latin typeface="Calibri" panose="020F0502020204030204"/>
                <a:cs typeface="Calibri" panose="020F0502020204030204"/>
              </a:rPr>
              <a:t>spot</a:t>
            </a:r>
            <a:r>
              <a:rPr sz="21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40" dirty="0">
                <a:latin typeface="Calibri" panose="020F0502020204030204"/>
                <a:cs typeface="Calibri" panose="020F0502020204030204"/>
              </a:rPr>
              <a:t>to</a:t>
            </a:r>
            <a:r>
              <a:rPr sz="21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55" dirty="0">
                <a:latin typeface="Calibri" panose="020F0502020204030204"/>
                <a:cs typeface="Calibri" panose="020F0502020204030204"/>
              </a:rPr>
              <a:t>enjoy</a:t>
            </a:r>
            <a:r>
              <a:rPr sz="210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70" dirty="0">
                <a:latin typeface="Calibri" panose="020F0502020204030204"/>
                <a:cs typeface="Calibri" panose="020F0502020204030204"/>
              </a:rPr>
              <a:t>a</a:t>
            </a:r>
            <a:r>
              <a:rPr sz="2100" spc="-16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40" dirty="0">
                <a:latin typeface="Calibri" panose="020F0502020204030204"/>
                <a:cs typeface="Calibri" panose="020F0502020204030204"/>
              </a:rPr>
              <a:t>delicious</a:t>
            </a:r>
            <a:r>
              <a:rPr sz="2100" spc="85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40" dirty="0">
                <a:latin typeface="Calibri" panose="020F0502020204030204"/>
                <a:cs typeface="Calibri" panose="020F0502020204030204"/>
              </a:rPr>
              <a:t>meal</a:t>
            </a:r>
            <a:r>
              <a:rPr sz="21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70" dirty="0">
                <a:latin typeface="Calibri" panose="020F0502020204030204"/>
                <a:cs typeface="Calibri" panose="020F0502020204030204"/>
              </a:rPr>
              <a:t>or</a:t>
            </a:r>
            <a:r>
              <a:rPr sz="21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60" dirty="0">
                <a:latin typeface="Calibri" panose="020F0502020204030204"/>
                <a:cs typeface="Calibri" panose="020F0502020204030204"/>
              </a:rPr>
              <a:t>refreshing</a:t>
            </a:r>
            <a:r>
              <a:rPr sz="2100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15" dirty="0">
                <a:latin typeface="Calibri" panose="020F0502020204030204"/>
                <a:cs typeface="Calibri" panose="020F0502020204030204"/>
              </a:rPr>
              <a:t>drinks,</a:t>
            </a:r>
            <a:r>
              <a:rPr sz="21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30" dirty="0">
                <a:latin typeface="Calibri" panose="020F0502020204030204"/>
                <a:cs typeface="Calibri" panose="020F0502020204030204"/>
              </a:rPr>
              <a:t>suitable</a:t>
            </a:r>
            <a:r>
              <a:rPr sz="21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95" dirty="0">
                <a:latin typeface="Calibri" panose="020F0502020204030204"/>
                <a:cs typeface="Calibri" panose="020F0502020204030204"/>
              </a:rPr>
              <a:t>for</a:t>
            </a:r>
            <a:r>
              <a:rPr sz="21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15" dirty="0">
                <a:latin typeface="Calibri" panose="020F0502020204030204"/>
                <a:cs typeface="Calibri" panose="020F0502020204030204"/>
              </a:rPr>
              <a:t>casual</a:t>
            </a:r>
            <a:r>
              <a:rPr sz="21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25" dirty="0">
                <a:latin typeface="Calibri" panose="020F0502020204030204"/>
                <a:cs typeface="Calibri" panose="020F0502020204030204"/>
              </a:rPr>
              <a:t>dining</a:t>
            </a:r>
            <a:r>
              <a:rPr sz="21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60" dirty="0">
                <a:latin typeface="Calibri" panose="020F0502020204030204"/>
                <a:cs typeface="Calibri" panose="020F0502020204030204"/>
              </a:rPr>
              <a:t>and</a:t>
            </a:r>
            <a:r>
              <a:rPr sz="21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5" dirty="0">
                <a:latin typeface="Calibri" panose="020F0502020204030204"/>
                <a:cs typeface="Calibri" panose="020F0502020204030204"/>
              </a:rPr>
              <a:t>specia</a:t>
            </a:r>
            <a:r>
              <a:rPr sz="2100" dirty="0">
                <a:latin typeface="Calibri" panose="020F0502020204030204"/>
                <a:cs typeface="Calibri" panose="020F0502020204030204"/>
              </a:rPr>
              <a:t>l</a:t>
            </a:r>
            <a:r>
              <a:rPr sz="21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100" spc="-35" dirty="0">
                <a:latin typeface="Calibri" panose="020F0502020204030204"/>
                <a:cs typeface="Calibri" panose="020F0502020204030204"/>
              </a:rPr>
              <a:t>occasions.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B2A2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2270</Words>
  <Application>WPS Presentation</Application>
  <PresentationFormat>On-screen Show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SimSun</vt:lpstr>
      <vt:lpstr>Wingdings</vt:lpstr>
      <vt:lpstr>Arial MT</vt:lpstr>
      <vt:lpstr>Times New Roman</vt:lpstr>
      <vt:lpstr>Cambria</vt:lpstr>
      <vt:lpstr>Courier New</vt:lpstr>
      <vt:lpstr>Calibri</vt:lpstr>
      <vt:lpstr>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Beú c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Corbett Farm Brochure New.cdr</dc:title>
  <dc:creator>Ketan Chaudhary</dc:creator>
  <cp:lastModifiedBy>WPS_1646678633</cp:lastModifiedBy>
  <cp:revision>1</cp:revision>
  <dcterms:created xsi:type="dcterms:W3CDTF">2025-08-03T11:43:30Z</dcterms:created>
  <dcterms:modified xsi:type="dcterms:W3CDTF">2025-08-03T11:43:30Z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2024-12-07T05:30:00Z</vt:filetime>
  </property>
  <property fmtid="{D5CDD505-2E9C-101B-9397-08002B2CF9AE}" pid="3" name="Creator">
    <vt:lpwstr>CorelDRAW X7</vt:lpwstr>
  </property>
  <property fmtid="{D5CDD505-2E9C-101B-9397-08002B2CF9AE}" pid="4" name="LastSaved">
    <vt:filetime>2025-08-03T05:30:00Z</vt:filetime>
  </property>
  <property fmtid="{D5CDD505-2E9C-101B-9397-08002B2CF9AE}" pid="5" name="Producer">
    <vt:lpwstr>Corel PDF Engine Version 17.1.0.572</vt:lpwstr>
  </property>
  <property fmtid="{D5CDD505-2E9C-101B-9397-08002B2CF9AE}" pid="6" name="ICV">
    <vt:lpwstr>F4B69AD9F91949C4BF41F99024C3A090_12</vt:lpwstr>
  </property>
  <property fmtid="{D5CDD505-2E9C-101B-9397-08002B2CF9AE}" pid="7" name="KSOProductBuildVer">
    <vt:lpwstr>1033-12.2.0.21931</vt:lpwstr>
  </property>
</Properties>
</file>